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1"/>
  </p:notesMasterIdLst>
  <p:handoutMasterIdLst>
    <p:handoutMasterId r:id="rId22"/>
  </p:handoutMasterIdLst>
  <p:sldIdLst>
    <p:sldId id="256" r:id="rId2"/>
    <p:sldId id="257" r:id="rId3"/>
    <p:sldId id="277" r:id="rId4"/>
    <p:sldId id="259" r:id="rId5"/>
    <p:sldId id="276" r:id="rId6"/>
    <p:sldId id="260" r:id="rId7"/>
    <p:sldId id="269" r:id="rId8"/>
    <p:sldId id="261" r:id="rId9"/>
    <p:sldId id="264" r:id="rId10"/>
    <p:sldId id="267" r:id="rId11"/>
    <p:sldId id="266" r:id="rId12"/>
    <p:sldId id="271" r:id="rId13"/>
    <p:sldId id="268" r:id="rId14"/>
    <p:sldId id="272" r:id="rId15"/>
    <p:sldId id="273" r:id="rId16"/>
    <p:sldId id="274" r:id="rId17"/>
    <p:sldId id="262" r:id="rId18"/>
    <p:sldId id="275" r:id="rId19"/>
    <p:sldId id="263" r:id="rId20"/>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autoAdjust="0"/>
    <p:restoredTop sz="94713" autoAdjust="0"/>
  </p:normalViewPr>
  <p:slideViewPr>
    <p:cSldViewPr>
      <p:cViewPr varScale="1">
        <p:scale>
          <a:sx n="106" d="100"/>
          <a:sy n="106" d="100"/>
        </p:scale>
        <p:origin x="-906" y="-90"/>
      </p:cViewPr>
      <p:guideLst>
        <p:guide orient="horz" pos="2160"/>
        <p:guide pos="2880"/>
      </p:guideLst>
    </p:cSldViewPr>
  </p:slideViewPr>
  <p:outlineViewPr>
    <p:cViewPr>
      <p:scale>
        <a:sx n="33" d="100"/>
        <a:sy n="33" d="100"/>
      </p:scale>
      <p:origin x="0" y="4434"/>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786CB4D2-B3E0-405B-88AB-2BB8B71B2BE5}" type="datetimeFigureOut">
              <a:rPr lang="en-US" smtClean="0"/>
              <a:pPr/>
              <a:t>8/13/2014</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FF768446-7502-4839-94EB-FFC7C7E0D60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06513B9B-9981-4F68-8D97-DC3C913E10BB}" type="datetimeFigureOut">
              <a:rPr lang="en-US" smtClean="0"/>
              <a:pPr/>
              <a:t>8/13/2014</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D19A684A-110D-494D-9C6B-5C03A79FC84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r>
              <a:rPr lang="en-US" smtClean="0"/>
              <a:t>August 1, 2014</a:t>
            </a: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Satellites &amp; Education Conference XXVII</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F9CACC9-E3DE-4225-8813-4235860FC062}"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August 1, 2014</a:t>
            </a:r>
            <a:endParaRPr lang="en-US"/>
          </a:p>
        </p:txBody>
      </p:sp>
      <p:sp>
        <p:nvSpPr>
          <p:cNvPr id="5" name="Footer Placeholder 4"/>
          <p:cNvSpPr>
            <a:spLocks noGrp="1"/>
          </p:cNvSpPr>
          <p:nvPr>
            <p:ph type="ftr" sz="quarter" idx="11"/>
          </p:nvPr>
        </p:nvSpPr>
        <p:spPr/>
        <p:txBody>
          <a:bodyPr/>
          <a:lstStyle>
            <a:extLst/>
          </a:lstStyle>
          <a:p>
            <a:r>
              <a:rPr lang="en-US" smtClean="0"/>
              <a:t>Satellites &amp; Education Conference XXVII</a:t>
            </a:r>
            <a:endParaRPr lang="en-US"/>
          </a:p>
        </p:txBody>
      </p:sp>
      <p:sp>
        <p:nvSpPr>
          <p:cNvPr id="6" name="Slide Number Placeholder 5"/>
          <p:cNvSpPr>
            <a:spLocks noGrp="1"/>
          </p:cNvSpPr>
          <p:nvPr>
            <p:ph type="sldNum" sz="quarter" idx="12"/>
          </p:nvPr>
        </p:nvSpPr>
        <p:spPr/>
        <p:txBody>
          <a:bodyPr/>
          <a:lstStyle>
            <a:extLst/>
          </a:lstStyle>
          <a:p>
            <a:fld id="{4F9CACC9-E3DE-4225-8813-4235860FC062}"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August 1, 2014</a:t>
            </a:r>
            <a:endParaRPr lang="en-US"/>
          </a:p>
        </p:txBody>
      </p:sp>
      <p:sp>
        <p:nvSpPr>
          <p:cNvPr id="5" name="Footer Placeholder 4"/>
          <p:cNvSpPr>
            <a:spLocks noGrp="1"/>
          </p:cNvSpPr>
          <p:nvPr>
            <p:ph type="ftr" sz="quarter" idx="11"/>
          </p:nvPr>
        </p:nvSpPr>
        <p:spPr/>
        <p:txBody>
          <a:bodyPr/>
          <a:lstStyle>
            <a:extLst/>
          </a:lstStyle>
          <a:p>
            <a:r>
              <a:rPr lang="en-US" smtClean="0"/>
              <a:t>Satellites &amp; Education Conference XXVII</a:t>
            </a:r>
            <a:endParaRPr lang="en-US"/>
          </a:p>
        </p:txBody>
      </p:sp>
      <p:sp>
        <p:nvSpPr>
          <p:cNvPr id="6" name="Slide Number Placeholder 5"/>
          <p:cNvSpPr>
            <a:spLocks noGrp="1"/>
          </p:cNvSpPr>
          <p:nvPr>
            <p:ph type="sldNum" sz="quarter" idx="12"/>
          </p:nvPr>
        </p:nvSpPr>
        <p:spPr/>
        <p:txBody>
          <a:bodyPr/>
          <a:lstStyle>
            <a:extLst/>
          </a:lstStyle>
          <a:p>
            <a:fld id="{4F9CACC9-E3DE-4225-8813-4235860FC062}"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76200" y="6407944"/>
            <a:ext cx="1920240" cy="365760"/>
          </a:xfrm>
        </p:spPr>
        <p:txBody>
          <a:bodyPr/>
          <a:lstStyle>
            <a:extLst/>
          </a:lstStyle>
          <a:p>
            <a:r>
              <a:rPr lang="en-US" smtClean="0"/>
              <a:t>August 1, 2014</a:t>
            </a:r>
            <a:endParaRPr lang="en-US" dirty="0"/>
          </a:p>
        </p:txBody>
      </p:sp>
      <p:sp>
        <p:nvSpPr>
          <p:cNvPr id="5" name="Footer Placeholder 4"/>
          <p:cNvSpPr>
            <a:spLocks noGrp="1"/>
          </p:cNvSpPr>
          <p:nvPr>
            <p:ph type="ftr" sz="quarter" idx="11"/>
          </p:nvPr>
        </p:nvSpPr>
        <p:spPr>
          <a:xfrm>
            <a:off x="2590800" y="6407944"/>
            <a:ext cx="3987553" cy="365125"/>
          </a:xfrm>
        </p:spPr>
        <p:txBody>
          <a:bodyPr/>
          <a:lstStyle>
            <a:lvl1pPr algn="ctr">
              <a:defRPr/>
            </a:lvl1pPr>
            <a:extLst/>
          </a:lstStyle>
          <a:p>
            <a:r>
              <a:rPr lang="en-US" smtClean="0"/>
              <a:t>Satellites &amp; Education Conference XXVII</a:t>
            </a:r>
            <a:endParaRPr lang="en-US" dirty="0"/>
          </a:p>
        </p:txBody>
      </p:sp>
      <p:sp>
        <p:nvSpPr>
          <p:cNvPr id="6" name="Slide Number Placeholder 5"/>
          <p:cNvSpPr>
            <a:spLocks noGrp="1"/>
          </p:cNvSpPr>
          <p:nvPr>
            <p:ph type="sldNum" sz="quarter" idx="12"/>
          </p:nvPr>
        </p:nvSpPr>
        <p:spPr>
          <a:xfrm>
            <a:off x="6629400" y="6407944"/>
            <a:ext cx="2383632" cy="365125"/>
          </a:xfrm>
        </p:spPr>
        <p:txBody>
          <a:bodyPr/>
          <a:lstStyle>
            <a:extLst/>
          </a:lstStyle>
          <a:p>
            <a:r>
              <a:rPr lang="en-US" i="1" dirty="0" smtClean="0"/>
              <a:t>More Lessons from the Sky</a:t>
            </a:r>
            <a:r>
              <a:rPr lang="en-US" dirty="0" smtClean="0"/>
              <a:t>        </a:t>
            </a:r>
            <a:fld id="{4F9CACC9-E3DE-4225-8813-4235860FC062}"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r>
              <a:rPr lang="en-US" smtClean="0"/>
              <a:t>August 1, 2014</a:t>
            </a:r>
            <a:endParaRPr lang="en-US"/>
          </a:p>
        </p:txBody>
      </p:sp>
      <p:sp>
        <p:nvSpPr>
          <p:cNvPr id="5" name="Footer Placeholder 4"/>
          <p:cNvSpPr>
            <a:spLocks noGrp="1"/>
          </p:cNvSpPr>
          <p:nvPr>
            <p:ph type="ftr" sz="quarter" idx="11"/>
          </p:nvPr>
        </p:nvSpPr>
        <p:spPr/>
        <p:txBody>
          <a:bodyPr/>
          <a:lstStyle>
            <a:extLst/>
          </a:lstStyle>
          <a:p>
            <a:r>
              <a:rPr lang="en-US" smtClean="0"/>
              <a:t>Satellites &amp; Education Conference XXVII</a:t>
            </a:r>
            <a:endParaRPr lang="en-US"/>
          </a:p>
        </p:txBody>
      </p:sp>
      <p:sp>
        <p:nvSpPr>
          <p:cNvPr id="6" name="Slide Number Placeholder 5"/>
          <p:cNvSpPr>
            <a:spLocks noGrp="1"/>
          </p:cNvSpPr>
          <p:nvPr>
            <p:ph type="sldNum" sz="quarter" idx="12"/>
          </p:nvPr>
        </p:nvSpPr>
        <p:spPr/>
        <p:txBody>
          <a:bodyPr/>
          <a:lstStyle>
            <a:extLst/>
          </a:lstStyle>
          <a:p>
            <a:fld id="{4F9CACC9-E3DE-4225-8813-4235860FC06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smtClean="0"/>
              <a:t>August 1, 2014</a:t>
            </a:r>
            <a:endParaRPr lang="en-US"/>
          </a:p>
        </p:txBody>
      </p:sp>
      <p:sp>
        <p:nvSpPr>
          <p:cNvPr id="6" name="Footer Placeholder 5"/>
          <p:cNvSpPr>
            <a:spLocks noGrp="1"/>
          </p:cNvSpPr>
          <p:nvPr>
            <p:ph type="ftr" sz="quarter" idx="11"/>
          </p:nvPr>
        </p:nvSpPr>
        <p:spPr/>
        <p:txBody>
          <a:bodyPr/>
          <a:lstStyle>
            <a:extLst/>
          </a:lstStyle>
          <a:p>
            <a:r>
              <a:rPr lang="en-US" smtClean="0"/>
              <a:t>Satellites &amp; Education Conference XXVII</a:t>
            </a:r>
            <a:endParaRPr lang="en-US"/>
          </a:p>
        </p:txBody>
      </p:sp>
      <p:sp>
        <p:nvSpPr>
          <p:cNvPr id="7" name="Slide Number Placeholder 6"/>
          <p:cNvSpPr>
            <a:spLocks noGrp="1"/>
          </p:cNvSpPr>
          <p:nvPr>
            <p:ph type="sldNum" sz="quarter" idx="12"/>
          </p:nvPr>
        </p:nvSpPr>
        <p:spPr/>
        <p:txBody>
          <a:bodyPr/>
          <a:lstStyle>
            <a:extLst/>
          </a:lstStyle>
          <a:p>
            <a:fld id="{4F9CACC9-E3DE-4225-8813-4235860FC062}"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r>
              <a:rPr lang="en-US" smtClean="0"/>
              <a:t>August 1, 2014</a:t>
            </a:r>
            <a:endParaRPr lang="en-US"/>
          </a:p>
        </p:txBody>
      </p:sp>
      <p:sp>
        <p:nvSpPr>
          <p:cNvPr id="8" name="Footer Placeholder 7"/>
          <p:cNvSpPr>
            <a:spLocks noGrp="1"/>
          </p:cNvSpPr>
          <p:nvPr>
            <p:ph type="ftr" sz="quarter" idx="11"/>
          </p:nvPr>
        </p:nvSpPr>
        <p:spPr/>
        <p:txBody>
          <a:bodyPr/>
          <a:lstStyle>
            <a:extLst/>
          </a:lstStyle>
          <a:p>
            <a:r>
              <a:rPr lang="en-US" smtClean="0"/>
              <a:t>Satellites &amp; Education Conference XXVII</a:t>
            </a:r>
            <a:endParaRPr lang="en-US"/>
          </a:p>
        </p:txBody>
      </p:sp>
      <p:sp>
        <p:nvSpPr>
          <p:cNvPr id="9" name="Slide Number Placeholder 8"/>
          <p:cNvSpPr>
            <a:spLocks noGrp="1"/>
          </p:cNvSpPr>
          <p:nvPr>
            <p:ph type="sldNum" sz="quarter" idx="12"/>
          </p:nvPr>
        </p:nvSpPr>
        <p:spPr/>
        <p:txBody>
          <a:bodyPr/>
          <a:lstStyle>
            <a:extLst/>
          </a:lstStyle>
          <a:p>
            <a:fld id="{4F9CACC9-E3DE-4225-8813-4235860FC06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r>
              <a:rPr lang="en-US" smtClean="0"/>
              <a:t>August 1, 2014</a:t>
            </a:r>
            <a:endParaRPr lang="en-US"/>
          </a:p>
        </p:txBody>
      </p:sp>
      <p:sp>
        <p:nvSpPr>
          <p:cNvPr id="4" name="Footer Placeholder 3"/>
          <p:cNvSpPr>
            <a:spLocks noGrp="1"/>
          </p:cNvSpPr>
          <p:nvPr>
            <p:ph type="ftr" sz="quarter" idx="11"/>
          </p:nvPr>
        </p:nvSpPr>
        <p:spPr/>
        <p:txBody>
          <a:bodyPr/>
          <a:lstStyle>
            <a:extLst/>
          </a:lstStyle>
          <a:p>
            <a:r>
              <a:rPr lang="en-US" smtClean="0"/>
              <a:t>Satellites &amp; Education Conference XXVII</a:t>
            </a:r>
            <a:endParaRPr lang="en-US"/>
          </a:p>
        </p:txBody>
      </p:sp>
      <p:sp>
        <p:nvSpPr>
          <p:cNvPr id="5" name="Slide Number Placeholder 4"/>
          <p:cNvSpPr>
            <a:spLocks noGrp="1"/>
          </p:cNvSpPr>
          <p:nvPr>
            <p:ph type="sldNum" sz="quarter" idx="12"/>
          </p:nvPr>
        </p:nvSpPr>
        <p:spPr/>
        <p:txBody>
          <a:bodyPr/>
          <a:lstStyle>
            <a:extLst/>
          </a:lstStyle>
          <a:p>
            <a:fld id="{4F9CACC9-E3DE-4225-8813-4235860FC062}"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r>
              <a:rPr lang="en-US" smtClean="0"/>
              <a:t>August 1, 2014</a:t>
            </a:r>
            <a:endParaRPr lang="en-US"/>
          </a:p>
        </p:txBody>
      </p:sp>
      <p:sp>
        <p:nvSpPr>
          <p:cNvPr id="3" name="Footer Placeholder 2"/>
          <p:cNvSpPr>
            <a:spLocks noGrp="1"/>
          </p:cNvSpPr>
          <p:nvPr>
            <p:ph type="ftr" sz="quarter" idx="11"/>
          </p:nvPr>
        </p:nvSpPr>
        <p:spPr/>
        <p:txBody>
          <a:bodyPr/>
          <a:lstStyle>
            <a:extLst/>
          </a:lstStyle>
          <a:p>
            <a:r>
              <a:rPr lang="en-US" smtClean="0"/>
              <a:t>Satellites &amp; Education Conference XXVII</a:t>
            </a:r>
            <a:endParaRPr lang="en-US"/>
          </a:p>
        </p:txBody>
      </p:sp>
      <p:sp>
        <p:nvSpPr>
          <p:cNvPr id="4" name="Slide Number Placeholder 3"/>
          <p:cNvSpPr>
            <a:spLocks noGrp="1"/>
          </p:cNvSpPr>
          <p:nvPr>
            <p:ph type="sldNum" sz="quarter" idx="12"/>
          </p:nvPr>
        </p:nvSpPr>
        <p:spPr/>
        <p:txBody>
          <a:bodyPr/>
          <a:lstStyle>
            <a:extLst/>
          </a:lstStyle>
          <a:p>
            <a:fld id="{4F9CACC9-E3DE-4225-8813-4235860FC062}"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r>
              <a:rPr lang="en-US" smtClean="0"/>
              <a:t>August 1, 2014</a:t>
            </a:r>
            <a:endParaRPr lang="en-US"/>
          </a:p>
        </p:txBody>
      </p:sp>
      <p:sp>
        <p:nvSpPr>
          <p:cNvPr id="6" name="Footer Placeholder 5"/>
          <p:cNvSpPr>
            <a:spLocks noGrp="1"/>
          </p:cNvSpPr>
          <p:nvPr>
            <p:ph type="ftr" sz="quarter" idx="11"/>
          </p:nvPr>
        </p:nvSpPr>
        <p:spPr/>
        <p:txBody>
          <a:bodyPr/>
          <a:lstStyle>
            <a:extLst/>
          </a:lstStyle>
          <a:p>
            <a:r>
              <a:rPr lang="en-US" smtClean="0"/>
              <a:t>Satellites &amp; Education Conference XXVII</a:t>
            </a:r>
            <a:endParaRPr lang="en-US"/>
          </a:p>
        </p:txBody>
      </p:sp>
      <p:sp>
        <p:nvSpPr>
          <p:cNvPr id="7" name="Slide Number Placeholder 6"/>
          <p:cNvSpPr>
            <a:spLocks noGrp="1"/>
          </p:cNvSpPr>
          <p:nvPr>
            <p:ph type="sldNum" sz="quarter" idx="12"/>
          </p:nvPr>
        </p:nvSpPr>
        <p:spPr/>
        <p:txBody>
          <a:bodyPr/>
          <a:lstStyle>
            <a:extLst/>
          </a:lstStyle>
          <a:p>
            <a:fld id="{4F9CACC9-E3DE-4225-8813-4235860FC06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r>
              <a:rPr lang="en-US" smtClean="0"/>
              <a:t>August 1, 2014</a:t>
            </a: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Satellites &amp; Education Conference XXVII</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F9CACC9-E3DE-4225-8813-4235860FC06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r>
              <a:rPr lang="en-US" smtClean="0"/>
              <a:t>August 1, 2014</a:t>
            </a:r>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Satellites &amp; Education Conference XXVII</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F9CACC9-E3DE-4225-8813-4235860FC06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eb.calstatela.edu/programs/crest" TargetMode="External"/><Relationship Id="rId2" Type="http://schemas.openxmlformats.org/officeDocument/2006/relationships/hyperlink" Target="http://www.sated.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sated.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752601"/>
            <a:ext cx="8763000" cy="1829761"/>
          </a:xfrm>
        </p:spPr>
        <p:txBody>
          <a:bodyPr/>
          <a:lstStyle/>
          <a:p>
            <a:r>
              <a:rPr lang="en-US" i="1" dirty="0" smtClean="0"/>
              <a:t>MORE LESSONS from the SKY</a:t>
            </a:r>
            <a:endParaRPr lang="en-US" i="1" dirty="0"/>
          </a:p>
        </p:txBody>
      </p:sp>
      <p:sp>
        <p:nvSpPr>
          <p:cNvPr id="3" name="Subtitle 2"/>
          <p:cNvSpPr>
            <a:spLocks noGrp="1"/>
          </p:cNvSpPr>
          <p:nvPr>
            <p:ph type="subTitle" idx="1"/>
          </p:nvPr>
        </p:nvSpPr>
        <p:spPr/>
        <p:txBody>
          <a:bodyPr>
            <a:normAutofit fontScale="70000" lnSpcReduction="20000"/>
          </a:bodyPr>
          <a:lstStyle/>
          <a:p>
            <a:r>
              <a:rPr lang="en-US" dirty="0" smtClean="0"/>
              <a:t>Pete Arvedson</a:t>
            </a:r>
          </a:p>
          <a:p>
            <a:r>
              <a:rPr lang="en-US" dirty="0" smtClean="0"/>
              <a:t>Satellites &amp; Education Conference XXVII</a:t>
            </a:r>
          </a:p>
          <a:p>
            <a:r>
              <a:rPr lang="en-US" dirty="0" smtClean="0"/>
              <a:t>University of Wisconsin – Madison</a:t>
            </a:r>
          </a:p>
          <a:p>
            <a:r>
              <a:rPr lang="en-US" dirty="0" smtClean="0"/>
              <a:t>August 1, 2014</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i="1" dirty="0" smtClean="0"/>
              <a:t>National Science Education Standards </a:t>
            </a:r>
            <a:r>
              <a:rPr lang="en-US" dirty="0" smtClean="0"/>
              <a:t>– 1991</a:t>
            </a:r>
          </a:p>
          <a:p>
            <a:pPr>
              <a:buNone/>
            </a:pPr>
            <a:endParaRPr lang="en-US" dirty="0" smtClean="0"/>
          </a:p>
          <a:p>
            <a:pPr algn="ctr">
              <a:buNone/>
            </a:pPr>
            <a:r>
              <a:rPr lang="en-US" u="sng" dirty="0" smtClean="0"/>
              <a:t>7 Categories of Standards</a:t>
            </a:r>
          </a:p>
          <a:p>
            <a:r>
              <a:rPr lang="en-US" b="1" dirty="0" smtClean="0">
                <a:solidFill>
                  <a:srgbClr val="FF0000"/>
                </a:solidFill>
                <a:effectLst>
                  <a:outerShdw blurRad="38100" dist="38100" dir="2700000" algn="tl">
                    <a:srgbClr val="000000">
                      <a:alpha val="43137"/>
                    </a:srgbClr>
                  </a:outerShdw>
                </a:effectLst>
              </a:rPr>
              <a:t>Science as Inquiry</a:t>
            </a:r>
          </a:p>
          <a:p>
            <a:r>
              <a:rPr lang="en-US" dirty="0" smtClean="0"/>
              <a:t>Physical Science</a:t>
            </a:r>
          </a:p>
          <a:p>
            <a:r>
              <a:rPr lang="en-US" dirty="0" smtClean="0"/>
              <a:t>Life Science</a:t>
            </a:r>
          </a:p>
          <a:p>
            <a:r>
              <a:rPr lang="en-US" dirty="0" smtClean="0"/>
              <a:t>Earth and Space Science</a:t>
            </a:r>
          </a:p>
          <a:p>
            <a:r>
              <a:rPr lang="en-US" b="1" dirty="0" smtClean="0">
                <a:solidFill>
                  <a:srgbClr val="00B050"/>
                </a:solidFill>
                <a:effectLst>
                  <a:outerShdw blurRad="38100" dist="38100" dir="2700000" algn="tl">
                    <a:srgbClr val="000000">
                      <a:alpha val="43137"/>
                    </a:srgbClr>
                  </a:outerShdw>
                </a:effectLst>
              </a:rPr>
              <a:t>Science and Technology</a:t>
            </a:r>
          </a:p>
          <a:p>
            <a:r>
              <a:rPr lang="en-US" dirty="0" smtClean="0"/>
              <a:t>Science in Personal and Social Perspectives</a:t>
            </a:r>
          </a:p>
          <a:p>
            <a:r>
              <a:rPr lang="en-US" dirty="0" smtClean="0"/>
              <a:t>History and Nature of Science</a:t>
            </a:r>
          </a:p>
          <a:p>
            <a:endParaRPr lang="en-US" dirty="0" smtClean="0"/>
          </a:p>
          <a:p>
            <a:endParaRPr lang="en-US" dirty="0"/>
          </a:p>
        </p:txBody>
      </p:sp>
      <p:sp>
        <p:nvSpPr>
          <p:cNvPr id="3" name="Date Placeholder 2"/>
          <p:cNvSpPr>
            <a:spLocks noGrp="1"/>
          </p:cNvSpPr>
          <p:nvPr>
            <p:ph type="dt" sz="half" idx="10"/>
          </p:nvPr>
        </p:nvSpPr>
        <p:spPr/>
        <p:txBody>
          <a:bodyPr/>
          <a:lstStyle/>
          <a:p>
            <a:r>
              <a:rPr lang="en-US" smtClean="0"/>
              <a:t>August 1, 2014</a:t>
            </a:r>
            <a:endParaRPr lang="en-US" dirty="0"/>
          </a:p>
        </p:txBody>
      </p:sp>
      <p:sp>
        <p:nvSpPr>
          <p:cNvPr id="4" name="Footer Placeholder 3"/>
          <p:cNvSpPr>
            <a:spLocks noGrp="1"/>
          </p:cNvSpPr>
          <p:nvPr>
            <p:ph type="ftr" sz="quarter" idx="11"/>
          </p:nvPr>
        </p:nvSpPr>
        <p:spPr/>
        <p:txBody>
          <a:bodyPr/>
          <a:lstStyle/>
          <a:p>
            <a:r>
              <a:rPr lang="en-US" smtClean="0"/>
              <a:t>Satellites &amp; Education Conference XXVII</a:t>
            </a:r>
            <a:endParaRPr lang="en-US" dirty="0"/>
          </a:p>
        </p:txBody>
      </p:sp>
      <p:sp>
        <p:nvSpPr>
          <p:cNvPr id="5" name="Slide Number Placeholder 4"/>
          <p:cNvSpPr>
            <a:spLocks noGrp="1"/>
          </p:cNvSpPr>
          <p:nvPr>
            <p:ph type="sldNum" sz="quarter" idx="12"/>
          </p:nvPr>
        </p:nvSpPr>
        <p:spPr/>
        <p:txBody>
          <a:bodyPr/>
          <a:lstStyle/>
          <a:p>
            <a:r>
              <a:rPr lang="en-US" i="1" smtClean="0"/>
              <a:t>More Lessons from the Sky</a:t>
            </a:r>
            <a:r>
              <a:rPr lang="en-US" smtClean="0"/>
              <a:t>        </a:t>
            </a:r>
            <a:fld id="{4F9CACC9-E3DE-4225-8813-4235860FC062}" type="slidenum">
              <a:rPr lang="en-US" smtClean="0"/>
              <a:pPr/>
              <a:t>10</a:t>
            </a:fld>
            <a:endParaRPr lang="en-US" dirty="0"/>
          </a:p>
        </p:txBody>
      </p:sp>
      <p:sp>
        <p:nvSpPr>
          <p:cNvPr id="6" name="Title 5"/>
          <p:cNvSpPr>
            <a:spLocks noGrp="1"/>
          </p:cNvSpPr>
          <p:nvPr>
            <p:ph type="title"/>
          </p:nvPr>
        </p:nvSpPr>
        <p:spPr/>
        <p:txBody>
          <a:bodyPr/>
          <a:lstStyle/>
          <a:p>
            <a:r>
              <a:rPr lang="en-US" dirty="0" smtClean="0"/>
              <a:t>Standards Matched</a:t>
            </a:r>
            <a:endParaRPr lang="en-US" dirty="0"/>
          </a:p>
        </p:txBody>
      </p:sp>
      <p:sp>
        <p:nvSpPr>
          <p:cNvPr id="7" name="Up Arrow 6"/>
          <p:cNvSpPr/>
          <p:nvPr/>
        </p:nvSpPr>
        <p:spPr>
          <a:xfrm rot="14314904">
            <a:off x="5508795" y="3389831"/>
            <a:ext cx="411092" cy="1533174"/>
          </a:xfrm>
          <a:prstGeom prst="upArrow">
            <a:avLst>
              <a:gd name="adj1" fmla="val 50000"/>
              <a:gd name="adj2" fmla="val 4876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029200" y="3276600"/>
            <a:ext cx="3962400" cy="369332"/>
          </a:xfrm>
          <a:prstGeom prst="rect">
            <a:avLst/>
          </a:prstGeom>
          <a:noFill/>
        </p:spPr>
        <p:txBody>
          <a:bodyPr wrap="square" rtlCol="0">
            <a:spAutoFit/>
          </a:bodyPr>
          <a:lstStyle/>
          <a:p>
            <a:r>
              <a:rPr lang="en-US" b="1" i="1" dirty="0" smtClean="0">
                <a:solidFill>
                  <a:srgbClr val="00B050"/>
                </a:solidFill>
              </a:rPr>
              <a:t>Includes ENGINEERING standards</a:t>
            </a:r>
            <a:endParaRPr lang="en-US" b="1" i="1" dirty="0">
              <a:solidFill>
                <a:srgbClr val="00B050"/>
              </a:solidFill>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i="1" dirty="0" smtClean="0"/>
              <a:t>National Science Education Standards </a:t>
            </a:r>
            <a:r>
              <a:rPr lang="en-US" dirty="0" smtClean="0"/>
              <a:t>– 1991</a:t>
            </a:r>
          </a:p>
          <a:p>
            <a:pPr>
              <a:buNone/>
            </a:pPr>
            <a:endParaRPr lang="en-US" dirty="0" smtClean="0"/>
          </a:p>
          <a:p>
            <a:pPr algn="ctr">
              <a:buNone/>
            </a:pPr>
            <a:r>
              <a:rPr lang="en-US" u="sng" dirty="0" smtClean="0"/>
              <a:t>7 Categories of Standards</a:t>
            </a:r>
          </a:p>
          <a:p>
            <a:r>
              <a:rPr lang="en-US" b="1" dirty="0" smtClean="0">
                <a:solidFill>
                  <a:srgbClr val="FF0000"/>
                </a:solidFill>
                <a:effectLst>
                  <a:outerShdw blurRad="38100" dist="38100" dir="2700000" algn="tl">
                    <a:srgbClr val="000000">
                      <a:alpha val="43137"/>
                    </a:srgbClr>
                  </a:outerShdw>
                </a:effectLst>
              </a:rPr>
              <a:t>Science as Inquiry</a:t>
            </a:r>
          </a:p>
          <a:p>
            <a:r>
              <a:rPr lang="en-US" dirty="0" smtClean="0"/>
              <a:t>Physical Science</a:t>
            </a:r>
          </a:p>
          <a:p>
            <a:r>
              <a:rPr lang="en-US" dirty="0" smtClean="0"/>
              <a:t>Life Science</a:t>
            </a:r>
          </a:p>
          <a:p>
            <a:r>
              <a:rPr lang="en-US" dirty="0" smtClean="0"/>
              <a:t>Earth and Space Science</a:t>
            </a:r>
          </a:p>
          <a:p>
            <a:r>
              <a:rPr lang="en-US" b="1" dirty="0" smtClean="0">
                <a:solidFill>
                  <a:srgbClr val="00B050"/>
                </a:solidFill>
                <a:effectLst>
                  <a:outerShdw blurRad="38100" dist="38100" dir="2700000" algn="tl">
                    <a:srgbClr val="000000">
                      <a:alpha val="43137"/>
                    </a:srgbClr>
                  </a:outerShdw>
                </a:effectLst>
              </a:rPr>
              <a:t>Science and Technology</a:t>
            </a:r>
          </a:p>
          <a:p>
            <a:r>
              <a:rPr lang="en-US" b="1" dirty="0" smtClean="0">
                <a:solidFill>
                  <a:srgbClr val="0066FF"/>
                </a:solidFill>
                <a:effectLst>
                  <a:outerShdw blurRad="38100" dist="38100" dir="2700000" algn="tl">
                    <a:srgbClr val="000000">
                      <a:alpha val="43137"/>
                    </a:srgbClr>
                  </a:outerShdw>
                </a:effectLst>
              </a:rPr>
              <a:t>Science in Personal and Social Perspectives</a:t>
            </a:r>
          </a:p>
          <a:p>
            <a:r>
              <a:rPr lang="en-US" b="1" dirty="0" smtClean="0">
                <a:solidFill>
                  <a:srgbClr val="0066FF"/>
                </a:solidFill>
                <a:effectLst>
                  <a:outerShdw blurRad="38100" dist="38100" dir="2700000" algn="tl">
                    <a:srgbClr val="000000">
                      <a:alpha val="43137"/>
                    </a:srgbClr>
                  </a:outerShdw>
                </a:effectLst>
              </a:rPr>
              <a:t>History and Nature of Science</a:t>
            </a:r>
          </a:p>
          <a:p>
            <a:endParaRPr lang="en-US" dirty="0" smtClean="0"/>
          </a:p>
          <a:p>
            <a:endParaRPr lang="en-US" dirty="0"/>
          </a:p>
        </p:txBody>
      </p:sp>
      <p:sp>
        <p:nvSpPr>
          <p:cNvPr id="3" name="Date Placeholder 2"/>
          <p:cNvSpPr>
            <a:spLocks noGrp="1"/>
          </p:cNvSpPr>
          <p:nvPr>
            <p:ph type="dt" sz="half" idx="10"/>
          </p:nvPr>
        </p:nvSpPr>
        <p:spPr/>
        <p:txBody>
          <a:bodyPr/>
          <a:lstStyle/>
          <a:p>
            <a:r>
              <a:rPr lang="en-US" smtClean="0"/>
              <a:t>August 1, 2014</a:t>
            </a:r>
            <a:endParaRPr lang="en-US" dirty="0"/>
          </a:p>
        </p:txBody>
      </p:sp>
      <p:sp>
        <p:nvSpPr>
          <p:cNvPr id="4" name="Footer Placeholder 3"/>
          <p:cNvSpPr>
            <a:spLocks noGrp="1"/>
          </p:cNvSpPr>
          <p:nvPr>
            <p:ph type="ftr" sz="quarter" idx="11"/>
          </p:nvPr>
        </p:nvSpPr>
        <p:spPr/>
        <p:txBody>
          <a:bodyPr/>
          <a:lstStyle/>
          <a:p>
            <a:r>
              <a:rPr lang="en-US" smtClean="0"/>
              <a:t>Satellites &amp; Education Conference XXVII</a:t>
            </a:r>
            <a:endParaRPr lang="en-US" dirty="0"/>
          </a:p>
        </p:txBody>
      </p:sp>
      <p:sp>
        <p:nvSpPr>
          <p:cNvPr id="5" name="Slide Number Placeholder 4"/>
          <p:cNvSpPr>
            <a:spLocks noGrp="1"/>
          </p:cNvSpPr>
          <p:nvPr>
            <p:ph type="sldNum" sz="quarter" idx="12"/>
          </p:nvPr>
        </p:nvSpPr>
        <p:spPr/>
        <p:txBody>
          <a:bodyPr/>
          <a:lstStyle/>
          <a:p>
            <a:r>
              <a:rPr lang="en-US" i="1" smtClean="0"/>
              <a:t>More Lessons from the Sky</a:t>
            </a:r>
            <a:r>
              <a:rPr lang="en-US" smtClean="0"/>
              <a:t>        </a:t>
            </a:r>
            <a:fld id="{4F9CACC9-E3DE-4225-8813-4235860FC062}" type="slidenum">
              <a:rPr lang="en-US" smtClean="0"/>
              <a:pPr/>
              <a:t>11</a:t>
            </a:fld>
            <a:endParaRPr lang="en-US" dirty="0"/>
          </a:p>
        </p:txBody>
      </p:sp>
      <p:sp>
        <p:nvSpPr>
          <p:cNvPr id="6" name="Title 5"/>
          <p:cNvSpPr>
            <a:spLocks noGrp="1"/>
          </p:cNvSpPr>
          <p:nvPr>
            <p:ph type="title"/>
          </p:nvPr>
        </p:nvSpPr>
        <p:spPr/>
        <p:txBody>
          <a:bodyPr/>
          <a:lstStyle/>
          <a:p>
            <a:r>
              <a:rPr lang="en-US" dirty="0" smtClean="0"/>
              <a:t>Standards Matched</a:t>
            </a:r>
            <a:endParaRPr lang="en-US" dirty="0"/>
          </a:p>
        </p:txBody>
      </p:sp>
      <p:pic>
        <p:nvPicPr>
          <p:cNvPr id="1028" name="Picture 4" descr="C:\Users\Peter\AppData\Local\Microsoft\Windows\Temporary Internet Files\Content.IE5\MNSBBWXL\MC900434403[1].wmf"/>
          <p:cNvPicPr>
            <a:picLocks noChangeAspect="1" noChangeArrowheads="1"/>
          </p:cNvPicPr>
          <p:nvPr/>
        </p:nvPicPr>
        <p:blipFill>
          <a:blip r:embed="rId2" cstate="print"/>
          <a:srcRect/>
          <a:stretch>
            <a:fillRect/>
          </a:stretch>
        </p:blipFill>
        <p:spPr bwMode="auto">
          <a:xfrm>
            <a:off x="6477000" y="2743200"/>
            <a:ext cx="1447800" cy="1908175"/>
          </a:xfrm>
          <a:prstGeom prst="rect">
            <a:avLst/>
          </a:prstGeom>
          <a:noFill/>
        </p:spPr>
      </p:pic>
      <p:sp>
        <p:nvSpPr>
          <p:cNvPr id="8" name="Up Arrow 7"/>
          <p:cNvSpPr/>
          <p:nvPr/>
        </p:nvSpPr>
        <p:spPr>
          <a:xfrm rot="12626336">
            <a:off x="5508795" y="3389831"/>
            <a:ext cx="411092" cy="1533174"/>
          </a:xfrm>
          <a:prstGeom prst="upArrow">
            <a:avLst>
              <a:gd name="adj1" fmla="val 50000"/>
              <a:gd name="adj2" fmla="val 4876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rot="9583">
            <a:off x="5256710" y="2824816"/>
            <a:ext cx="3886397" cy="646331"/>
          </a:xfrm>
          <a:prstGeom prst="rect">
            <a:avLst/>
          </a:prstGeom>
          <a:noFill/>
        </p:spPr>
        <p:txBody>
          <a:bodyPr wrap="square" rtlCol="0">
            <a:spAutoFit/>
          </a:bodyPr>
          <a:lstStyle/>
          <a:p>
            <a:r>
              <a:rPr lang="en-US" b="1" i="1" dirty="0" smtClean="0">
                <a:solidFill>
                  <a:srgbClr val="0066FF"/>
                </a:solidFill>
              </a:rPr>
              <a:t>Includes EARTH SYSTEM-HUMAN INTERACTION standards</a:t>
            </a:r>
            <a:endParaRPr lang="en-US" b="1" i="1" dirty="0">
              <a:solidFill>
                <a:srgbClr val="0066FF"/>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1000"/>
                                        <p:tgtEl>
                                          <p:spTgt spid="8"/>
                                        </p:tgtEl>
                                      </p:cBhvr>
                                    </p:animEffect>
                                    <p:set>
                                      <p:cBhvr>
                                        <p:cTn id="7" dur="1" fill="hold">
                                          <p:stCondLst>
                                            <p:cond delay="999"/>
                                          </p:stCondLst>
                                        </p:cTn>
                                        <p:tgtEl>
                                          <p:spTgt spid="8"/>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1000"/>
                                        <p:tgtEl>
                                          <p:spTgt spid="9"/>
                                        </p:tgtEl>
                                      </p:cBhvr>
                                    </p:animEffect>
                                    <p:set>
                                      <p:cBhvr>
                                        <p:cTn id="10" dur="1" fill="hold">
                                          <p:stCondLst>
                                            <p:cond delay="999"/>
                                          </p:stCondLst>
                                        </p:cTn>
                                        <p:tgtEl>
                                          <p:spTgt spid="9"/>
                                        </p:tgtEl>
                                        <p:attrNameLst>
                                          <p:attrName>style.visibility</p:attrName>
                                        </p:attrNameLst>
                                      </p:cBhvr>
                                      <p:to>
                                        <p:strVal val="hidden"/>
                                      </p:to>
                                    </p:set>
                                  </p:childTnLst>
                                </p:cTn>
                              </p:par>
                              <p:par>
                                <p:cTn id="11" presetID="26" presetClass="entr" presetSubtype="0" fill="hold" nodeType="withEffect">
                                  <p:stCondLst>
                                    <p:cond delay="0"/>
                                  </p:stCondLst>
                                  <p:childTnLst>
                                    <p:set>
                                      <p:cBhvr>
                                        <p:cTn id="12" dur="1" fill="hold">
                                          <p:stCondLst>
                                            <p:cond delay="0"/>
                                          </p:stCondLst>
                                        </p:cTn>
                                        <p:tgtEl>
                                          <p:spTgt spid="1028"/>
                                        </p:tgtEl>
                                        <p:attrNameLst>
                                          <p:attrName>style.visibility</p:attrName>
                                        </p:attrNameLst>
                                      </p:cBhvr>
                                      <p:to>
                                        <p:strVal val="visible"/>
                                      </p:to>
                                    </p:set>
                                    <p:animEffect transition="in" filter="wipe(down)">
                                      <p:cBhvr>
                                        <p:cTn id="13" dur="290">
                                          <p:stCondLst>
                                            <p:cond delay="0"/>
                                          </p:stCondLst>
                                        </p:cTn>
                                        <p:tgtEl>
                                          <p:spTgt spid="1028"/>
                                        </p:tgtEl>
                                      </p:cBhvr>
                                    </p:animEffect>
                                    <p:anim calcmode="lin" valueType="num">
                                      <p:cBhvr>
                                        <p:cTn id="14" dur="911" tmFilter="0,0; 0.14,0.36; 0.43,0.73; 0.71,0.91; 1.0,1.0">
                                          <p:stCondLst>
                                            <p:cond delay="0"/>
                                          </p:stCondLst>
                                        </p:cTn>
                                        <p:tgtEl>
                                          <p:spTgt spid="1028"/>
                                        </p:tgtEl>
                                        <p:attrNameLst>
                                          <p:attrName>ppt_x</p:attrName>
                                        </p:attrNameLst>
                                      </p:cBhvr>
                                      <p:tavLst>
                                        <p:tav tm="0">
                                          <p:val>
                                            <p:strVal val="#ppt_x-0.25"/>
                                          </p:val>
                                        </p:tav>
                                        <p:tav tm="100000">
                                          <p:val>
                                            <p:strVal val="#ppt_x"/>
                                          </p:val>
                                        </p:tav>
                                      </p:tavLst>
                                    </p:anim>
                                    <p:anim calcmode="lin" valueType="num">
                                      <p:cBhvr>
                                        <p:cTn id="15" dur="332" tmFilter="0.0,0.0; 0.25,0.07; 0.50,0.2; 0.75,0.467; 1.0,1.0">
                                          <p:stCondLst>
                                            <p:cond delay="0"/>
                                          </p:stCondLst>
                                        </p:cTn>
                                        <p:tgtEl>
                                          <p:spTgt spid="1028"/>
                                        </p:tgtEl>
                                        <p:attrNameLst>
                                          <p:attrName>ppt_y</p:attrName>
                                        </p:attrNameLst>
                                      </p:cBhvr>
                                      <p:tavLst>
                                        <p:tav tm="0" fmla="#ppt_y-sin(pi*$)/3">
                                          <p:val>
                                            <p:fltVal val="0.5"/>
                                          </p:val>
                                        </p:tav>
                                        <p:tav tm="100000">
                                          <p:val>
                                            <p:fltVal val="1"/>
                                          </p:val>
                                        </p:tav>
                                      </p:tavLst>
                                    </p:anim>
                                    <p:anim calcmode="lin" valueType="num">
                                      <p:cBhvr>
                                        <p:cTn id="16" dur="332" tmFilter="0, 0; 0.125,0.2665; 0.25,0.4; 0.375,0.465; 0.5,0.5;  0.625,0.535; 0.75,0.6; 0.875,0.7335; 1,1">
                                          <p:stCondLst>
                                            <p:cond delay="332"/>
                                          </p:stCondLst>
                                        </p:cTn>
                                        <p:tgtEl>
                                          <p:spTgt spid="1028"/>
                                        </p:tgtEl>
                                        <p:attrNameLst>
                                          <p:attrName>ppt_y</p:attrName>
                                        </p:attrNameLst>
                                      </p:cBhvr>
                                      <p:tavLst>
                                        <p:tav tm="0" fmla="#ppt_y-sin(pi*$)/9">
                                          <p:val>
                                            <p:fltVal val="0"/>
                                          </p:val>
                                        </p:tav>
                                        <p:tav tm="100000">
                                          <p:val>
                                            <p:fltVal val="1"/>
                                          </p:val>
                                        </p:tav>
                                      </p:tavLst>
                                    </p:anim>
                                    <p:anim calcmode="lin" valueType="num">
                                      <p:cBhvr>
                                        <p:cTn id="17" dur="166" tmFilter="0, 0; 0.125,0.2665; 0.25,0.4; 0.375,0.465; 0.5,0.5;  0.625,0.535; 0.75,0.6; 0.875,0.7335; 1,1">
                                          <p:stCondLst>
                                            <p:cond delay="662"/>
                                          </p:stCondLst>
                                        </p:cTn>
                                        <p:tgtEl>
                                          <p:spTgt spid="1028"/>
                                        </p:tgtEl>
                                        <p:attrNameLst>
                                          <p:attrName>ppt_y</p:attrName>
                                        </p:attrNameLst>
                                      </p:cBhvr>
                                      <p:tavLst>
                                        <p:tav tm="0" fmla="#ppt_y-sin(pi*$)/27">
                                          <p:val>
                                            <p:fltVal val="0"/>
                                          </p:val>
                                        </p:tav>
                                        <p:tav tm="100000">
                                          <p:val>
                                            <p:fltVal val="1"/>
                                          </p:val>
                                        </p:tav>
                                      </p:tavLst>
                                    </p:anim>
                                    <p:anim calcmode="lin" valueType="num">
                                      <p:cBhvr>
                                        <p:cTn id="18" dur="82" tmFilter="0, 0; 0.125,0.2665; 0.25,0.4; 0.375,0.465; 0.5,0.5;  0.625,0.535; 0.75,0.6; 0.875,0.7335; 1,1">
                                          <p:stCondLst>
                                            <p:cond delay="828"/>
                                          </p:stCondLst>
                                        </p:cTn>
                                        <p:tgtEl>
                                          <p:spTgt spid="1028"/>
                                        </p:tgtEl>
                                        <p:attrNameLst>
                                          <p:attrName>ppt_y</p:attrName>
                                        </p:attrNameLst>
                                      </p:cBhvr>
                                      <p:tavLst>
                                        <p:tav tm="0" fmla="#ppt_y-sin(pi*$)/81">
                                          <p:val>
                                            <p:fltVal val="0"/>
                                          </p:val>
                                        </p:tav>
                                        <p:tav tm="100000">
                                          <p:val>
                                            <p:fltVal val="1"/>
                                          </p:val>
                                        </p:tav>
                                      </p:tavLst>
                                    </p:anim>
                                    <p:animScale>
                                      <p:cBhvr>
                                        <p:cTn id="19" dur="13">
                                          <p:stCondLst>
                                            <p:cond delay="325"/>
                                          </p:stCondLst>
                                        </p:cTn>
                                        <p:tgtEl>
                                          <p:spTgt spid="1028"/>
                                        </p:tgtEl>
                                      </p:cBhvr>
                                      <p:to x="100000" y="60000"/>
                                    </p:animScale>
                                    <p:animScale>
                                      <p:cBhvr>
                                        <p:cTn id="20" dur="83" decel="50000">
                                          <p:stCondLst>
                                            <p:cond delay="338"/>
                                          </p:stCondLst>
                                        </p:cTn>
                                        <p:tgtEl>
                                          <p:spTgt spid="1028"/>
                                        </p:tgtEl>
                                      </p:cBhvr>
                                      <p:to x="100000" y="100000"/>
                                    </p:animScale>
                                    <p:animScale>
                                      <p:cBhvr>
                                        <p:cTn id="21" dur="13">
                                          <p:stCondLst>
                                            <p:cond delay="656"/>
                                          </p:stCondLst>
                                        </p:cTn>
                                        <p:tgtEl>
                                          <p:spTgt spid="1028"/>
                                        </p:tgtEl>
                                      </p:cBhvr>
                                      <p:to x="100000" y="80000"/>
                                    </p:animScale>
                                    <p:animScale>
                                      <p:cBhvr>
                                        <p:cTn id="22" dur="83" decel="50000">
                                          <p:stCondLst>
                                            <p:cond delay="669"/>
                                          </p:stCondLst>
                                        </p:cTn>
                                        <p:tgtEl>
                                          <p:spTgt spid="1028"/>
                                        </p:tgtEl>
                                      </p:cBhvr>
                                      <p:to x="100000" y="100000"/>
                                    </p:animScale>
                                    <p:animScale>
                                      <p:cBhvr>
                                        <p:cTn id="23" dur="13">
                                          <p:stCondLst>
                                            <p:cond delay="821"/>
                                          </p:stCondLst>
                                        </p:cTn>
                                        <p:tgtEl>
                                          <p:spTgt spid="1028"/>
                                        </p:tgtEl>
                                      </p:cBhvr>
                                      <p:to x="100000" y="90000"/>
                                    </p:animScale>
                                    <p:animScale>
                                      <p:cBhvr>
                                        <p:cTn id="24" dur="83" decel="50000">
                                          <p:stCondLst>
                                            <p:cond delay="834"/>
                                          </p:stCondLst>
                                        </p:cTn>
                                        <p:tgtEl>
                                          <p:spTgt spid="1028"/>
                                        </p:tgtEl>
                                      </p:cBhvr>
                                      <p:to x="100000" y="100000"/>
                                    </p:animScale>
                                    <p:animScale>
                                      <p:cBhvr>
                                        <p:cTn id="25" dur="13">
                                          <p:stCondLst>
                                            <p:cond delay="904"/>
                                          </p:stCondLst>
                                        </p:cTn>
                                        <p:tgtEl>
                                          <p:spTgt spid="1028"/>
                                        </p:tgtEl>
                                      </p:cBhvr>
                                      <p:to x="100000" y="95000"/>
                                    </p:animScale>
                                    <p:animScale>
                                      <p:cBhvr>
                                        <p:cTn id="26" dur="83" decel="50000">
                                          <p:stCondLst>
                                            <p:cond delay="917"/>
                                          </p:stCondLst>
                                        </p:cTn>
                                        <p:tgtEl>
                                          <p:spTgt spid="102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i="1" dirty="0" smtClean="0"/>
              <a:t>National Science Education Standards </a:t>
            </a:r>
            <a:r>
              <a:rPr lang="en-US" dirty="0" smtClean="0"/>
              <a:t>– 1991</a:t>
            </a:r>
          </a:p>
          <a:p>
            <a:pPr>
              <a:buNone/>
            </a:pPr>
            <a:endParaRPr lang="en-US" dirty="0" smtClean="0"/>
          </a:p>
          <a:p>
            <a:pPr algn="ctr">
              <a:buNone/>
            </a:pPr>
            <a:r>
              <a:rPr lang="en-US" u="sng" dirty="0" smtClean="0"/>
              <a:t>7 Categories of Standards</a:t>
            </a:r>
          </a:p>
          <a:p>
            <a:r>
              <a:rPr lang="en-US" dirty="0" smtClean="0">
                <a:solidFill>
                  <a:schemeClr val="bg1">
                    <a:lumMod val="50000"/>
                  </a:schemeClr>
                </a:solidFill>
              </a:rPr>
              <a:t>Science as Inquiry</a:t>
            </a:r>
          </a:p>
          <a:p>
            <a:r>
              <a:rPr lang="en-US" b="1" dirty="0" smtClean="0">
                <a:effectLst>
                  <a:outerShdw blurRad="38100" dist="38100" dir="2700000" algn="tl">
                    <a:srgbClr val="000000">
                      <a:alpha val="43137"/>
                    </a:srgbClr>
                  </a:outerShdw>
                </a:effectLst>
              </a:rPr>
              <a:t>Physical Science</a:t>
            </a:r>
          </a:p>
          <a:p>
            <a:r>
              <a:rPr lang="en-US" b="1" dirty="0" smtClean="0">
                <a:effectLst>
                  <a:outerShdw blurRad="38100" dist="38100" dir="2700000" algn="tl">
                    <a:srgbClr val="000000">
                      <a:alpha val="43137"/>
                    </a:srgbClr>
                  </a:outerShdw>
                </a:effectLst>
              </a:rPr>
              <a:t>Life Science</a:t>
            </a:r>
          </a:p>
          <a:p>
            <a:r>
              <a:rPr lang="en-US" b="1" dirty="0" smtClean="0">
                <a:effectLst>
                  <a:outerShdw blurRad="38100" dist="38100" dir="2700000" algn="tl">
                    <a:srgbClr val="000000">
                      <a:alpha val="43137"/>
                    </a:srgbClr>
                  </a:outerShdw>
                </a:effectLst>
              </a:rPr>
              <a:t>Earth and Space Science</a:t>
            </a:r>
          </a:p>
          <a:p>
            <a:r>
              <a:rPr lang="en-US" dirty="0" smtClean="0">
                <a:solidFill>
                  <a:schemeClr val="bg1">
                    <a:lumMod val="50000"/>
                  </a:schemeClr>
                </a:solidFill>
              </a:rPr>
              <a:t>Science and Technology</a:t>
            </a:r>
          </a:p>
          <a:p>
            <a:r>
              <a:rPr lang="en-US" dirty="0" smtClean="0">
                <a:solidFill>
                  <a:schemeClr val="bg1">
                    <a:lumMod val="50000"/>
                  </a:schemeClr>
                </a:solidFill>
              </a:rPr>
              <a:t>Science in Personal and Social Perspectives</a:t>
            </a:r>
          </a:p>
          <a:p>
            <a:r>
              <a:rPr lang="en-US" dirty="0" smtClean="0">
                <a:solidFill>
                  <a:schemeClr val="bg1">
                    <a:lumMod val="50000"/>
                  </a:schemeClr>
                </a:solidFill>
              </a:rPr>
              <a:t>History and Nature of Science</a:t>
            </a:r>
          </a:p>
          <a:p>
            <a:endParaRPr lang="en-US" dirty="0" smtClean="0"/>
          </a:p>
          <a:p>
            <a:endParaRPr lang="en-US" dirty="0"/>
          </a:p>
        </p:txBody>
      </p:sp>
      <p:sp>
        <p:nvSpPr>
          <p:cNvPr id="3" name="Date Placeholder 2"/>
          <p:cNvSpPr>
            <a:spLocks noGrp="1"/>
          </p:cNvSpPr>
          <p:nvPr>
            <p:ph type="dt" sz="half" idx="10"/>
          </p:nvPr>
        </p:nvSpPr>
        <p:spPr/>
        <p:txBody>
          <a:bodyPr/>
          <a:lstStyle/>
          <a:p>
            <a:r>
              <a:rPr lang="en-US" smtClean="0"/>
              <a:t>August 1, 2014</a:t>
            </a:r>
            <a:endParaRPr lang="en-US" dirty="0"/>
          </a:p>
        </p:txBody>
      </p:sp>
      <p:sp>
        <p:nvSpPr>
          <p:cNvPr id="4" name="Footer Placeholder 3"/>
          <p:cNvSpPr>
            <a:spLocks noGrp="1"/>
          </p:cNvSpPr>
          <p:nvPr>
            <p:ph type="ftr" sz="quarter" idx="11"/>
          </p:nvPr>
        </p:nvSpPr>
        <p:spPr/>
        <p:txBody>
          <a:bodyPr/>
          <a:lstStyle/>
          <a:p>
            <a:r>
              <a:rPr lang="en-US" smtClean="0"/>
              <a:t>Satellites &amp; Education Conference XXVII</a:t>
            </a:r>
            <a:endParaRPr lang="en-US" dirty="0"/>
          </a:p>
        </p:txBody>
      </p:sp>
      <p:sp>
        <p:nvSpPr>
          <p:cNvPr id="5" name="Slide Number Placeholder 4"/>
          <p:cNvSpPr>
            <a:spLocks noGrp="1"/>
          </p:cNvSpPr>
          <p:nvPr>
            <p:ph type="sldNum" sz="quarter" idx="12"/>
          </p:nvPr>
        </p:nvSpPr>
        <p:spPr/>
        <p:txBody>
          <a:bodyPr/>
          <a:lstStyle/>
          <a:p>
            <a:r>
              <a:rPr lang="en-US" i="1" smtClean="0"/>
              <a:t>More Lessons from the Sky</a:t>
            </a:r>
            <a:r>
              <a:rPr lang="en-US" smtClean="0"/>
              <a:t>        </a:t>
            </a:r>
            <a:fld id="{4F9CACC9-E3DE-4225-8813-4235860FC062}" type="slidenum">
              <a:rPr lang="en-US" smtClean="0"/>
              <a:pPr/>
              <a:t>12</a:t>
            </a:fld>
            <a:endParaRPr lang="en-US" dirty="0"/>
          </a:p>
        </p:txBody>
      </p:sp>
      <p:sp>
        <p:nvSpPr>
          <p:cNvPr id="6" name="Title 5"/>
          <p:cNvSpPr>
            <a:spLocks noGrp="1"/>
          </p:cNvSpPr>
          <p:nvPr>
            <p:ph type="title"/>
          </p:nvPr>
        </p:nvSpPr>
        <p:spPr/>
        <p:txBody>
          <a:bodyPr/>
          <a:lstStyle/>
          <a:p>
            <a:r>
              <a:rPr lang="en-US" dirty="0" smtClean="0"/>
              <a:t>Standards Matched</a:t>
            </a:r>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b="1" i="1" dirty="0" smtClean="0"/>
              <a:t>Next Generation Science Standards For States, By States</a:t>
            </a:r>
            <a:r>
              <a:rPr lang="en-US" sz="2400" b="1" dirty="0" smtClean="0"/>
              <a:t> </a:t>
            </a:r>
            <a:r>
              <a:rPr lang="en-US" sz="2400" dirty="0" smtClean="0"/>
              <a:t>– 2013</a:t>
            </a:r>
          </a:p>
          <a:p>
            <a:endParaRPr lang="en-US" sz="2400" i="1" dirty="0" smtClean="0"/>
          </a:p>
          <a:p>
            <a:r>
              <a:rPr lang="en-US" sz="2400" dirty="0" smtClean="0"/>
              <a:t>Based on </a:t>
            </a:r>
            <a:r>
              <a:rPr lang="en-US" sz="2400" b="1" i="1" dirty="0" smtClean="0"/>
              <a:t>A Framework for K-12 Science Education: Practices, Crosscutting Concepts, and Core Ideas </a:t>
            </a:r>
            <a:r>
              <a:rPr lang="en-US" sz="2400" dirty="0" smtClean="0"/>
              <a:t>– 2012, National Academy of Science</a:t>
            </a:r>
          </a:p>
          <a:p>
            <a:endParaRPr lang="en-US" sz="2400" dirty="0" smtClean="0"/>
          </a:p>
          <a:p>
            <a:r>
              <a:rPr lang="en-US" sz="2400" dirty="0" smtClean="0"/>
              <a:t>Emphasis on</a:t>
            </a:r>
          </a:p>
          <a:p>
            <a:pPr lvl="1"/>
            <a:r>
              <a:rPr lang="en-US" sz="2000" dirty="0" smtClean="0"/>
              <a:t>Integration of dimensions via performance expectations</a:t>
            </a:r>
          </a:p>
          <a:p>
            <a:pPr lvl="1"/>
            <a:r>
              <a:rPr lang="en-US" sz="2000" dirty="0" smtClean="0"/>
              <a:t>Opportunities to design &amp; evaluate solutions</a:t>
            </a:r>
          </a:p>
          <a:p>
            <a:pPr lvl="1"/>
            <a:r>
              <a:rPr lang="en-US" sz="2000" dirty="0" smtClean="0"/>
              <a:t>Human influence on Earth Systems</a:t>
            </a:r>
          </a:p>
          <a:p>
            <a:pPr lvl="1"/>
            <a:r>
              <a:rPr lang="en-US" sz="2000" dirty="0" smtClean="0"/>
              <a:t>Global change</a:t>
            </a:r>
          </a:p>
          <a:p>
            <a:endParaRPr lang="en-US" sz="2400" dirty="0" smtClean="0"/>
          </a:p>
          <a:p>
            <a:endParaRPr lang="en-US" sz="2400" dirty="0"/>
          </a:p>
        </p:txBody>
      </p:sp>
      <p:sp>
        <p:nvSpPr>
          <p:cNvPr id="3" name="Date Placeholder 2"/>
          <p:cNvSpPr>
            <a:spLocks noGrp="1"/>
          </p:cNvSpPr>
          <p:nvPr>
            <p:ph type="dt" sz="half" idx="10"/>
          </p:nvPr>
        </p:nvSpPr>
        <p:spPr/>
        <p:txBody>
          <a:bodyPr/>
          <a:lstStyle/>
          <a:p>
            <a:r>
              <a:rPr lang="en-US" smtClean="0"/>
              <a:t>August 1, 2014</a:t>
            </a:r>
            <a:endParaRPr lang="en-US" dirty="0"/>
          </a:p>
        </p:txBody>
      </p:sp>
      <p:sp>
        <p:nvSpPr>
          <p:cNvPr id="4" name="Footer Placeholder 3"/>
          <p:cNvSpPr>
            <a:spLocks noGrp="1"/>
          </p:cNvSpPr>
          <p:nvPr>
            <p:ph type="ftr" sz="quarter" idx="11"/>
          </p:nvPr>
        </p:nvSpPr>
        <p:spPr/>
        <p:txBody>
          <a:bodyPr/>
          <a:lstStyle/>
          <a:p>
            <a:r>
              <a:rPr lang="en-US" smtClean="0"/>
              <a:t>Satellites &amp; Education Conference XXVII</a:t>
            </a:r>
            <a:endParaRPr lang="en-US" dirty="0"/>
          </a:p>
        </p:txBody>
      </p:sp>
      <p:sp>
        <p:nvSpPr>
          <p:cNvPr id="5" name="Slide Number Placeholder 4"/>
          <p:cNvSpPr>
            <a:spLocks noGrp="1"/>
          </p:cNvSpPr>
          <p:nvPr>
            <p:ph type="sldNum" sz="quarter" idx="12"/>
          </p:nvPr>
        </p:nvSpPr>
        <p:spPr/>
        <p:txBody>
          <a:bodyPr/>
          <a:lstStyle/>
          <a:p>
            <a:r>
              <a:rPr lang="en-US" i="1" smtClean="0"/>
              <a:t>More Lessons from the Sky</a:t>
            </a:r>
            <a:r>
              <a:rPr lang="en-US" smtClean="0"/>
              <a:t>        </a:t>
            </a:r>
            <a:fld id="{4F9CACC9-E3DE-4225-8813-4235860FC062}" type="slidenum">
              <a:rPr lang="en-US" smtClean="0"/>
              <a:pPr/>
              <a:t>13</a:t>
            </a:fld>
            <a:endParaRPr lang="en-US" dirty="0"/>
          </a:p>
        </p:txBody>
      </p:sp>
      <p:sp>
        <p:nvSpPr>
          <p:cNvPr id="6" name="Title 5"/>
          <p:cNvSpPr>
            <a:spLocks noGrp="1"/>
          </p:cNvSpPr>
          <p:nvPr>
            <p:ph type="title"/>
          </p:nvPr>
        </p:nvSpPr>
        <p:spPr/>
        <p:txBody>
          <a:bodyPr/>
          <a:lstStyle/>
          <a:p>
            <a:r>
              <a:rPr lang="en-US" dirty="0" smtClean="0"/>
              <a:t>Standards Matched</a:t>
            </a:r>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1800" b="1" dirty="0" smtClean="0"/>
              <a:t>Dimension…</a:t>
            </a:r>
          </a:p>
          <a:p>
            <a:pPr>
              <a:buNone/>
            </a:pPr>
            <a:r>
              <a:rPr lang="en-US" b="1" dirty="0" smtClean="0"/>
              <a:t>Science </a:t>
            </a:r>
            <a:r>
              <a:rPr lang="en-US" b="1" dirty="0" smtClean="0"/>
              <a:t>&amp; Engineering Practices…</a:t>
            </a:r>
          </a:p>
          <a:p>
            <a:pPr marL="624078" indent="-514350">
              <a:buFont typeface="+mj-lt"/>
              <a:buAutoNum type="arabicPeriod"/>
            </a:pPr>
            <a:r>
              <a:rPr lang="en-US" sz="2400" dirty="0" smtClean="0"/>
              <a:t>Asking questions &amp; defining problems</a:t>
            </a:r>
          </a:p>
          <a:p>
            <a:pPr marL="624078" indent="-514350">
              <a:buFont typeface="+mj-lt"/>
              <a:buAutoNum type="arabicPeriod"/>
            </a:pPr>
            <a:r>
              <a:rPr lang="en-US" sz="2400" dirty="0" smtClean="0"/>
              <a:t>Developing &amp; using models</a:t>
            </a:r>
          </a:p>
          <a:p>
            <a:pPr marL="624078" indent="-514350">
              <a:buFont typeface="+mj-lt"/>
              <a:buAutoNum type="arabicPeriod"/>
            </a:pPr>
            <a:r>
              <a:rPr lang="en-US" sz="2400" dirty="0" smtClean="0"/>
              <a:t>Planning &amp; carrying out investigations</a:t>
            </a:r>
          </a:p>
          <a:p>
            <a:pPr marL="624078" indent="-514350">
              <a:buFont typeface="+mj-lt"/>
              <a:buAutoNum type="arabicPeriod"/>
            </a:pPr>
            <a:r>
              <a:rPr lang="en-US" sz="2400" dirty="0" smtClean="0"/>
              <a:t>Analyzing &amp; interpreting data</a:t>
            </a:r>
          </a:p>
          <a:p>
            <a:pPr marL="624078" indent="-514350">
              <a:buFont typeface="+mj-lt"/>
              <a:buAutoNum type="arabicPeriod"/>
            </a:pPr>
            <a:r>
              <a:rPr lang="en-US" sz="2400" dirty="0" smtClean="0"/>
              <a:t>Using mathematics &amp; computational thinking</a:t>
            </a:r>
          </a:p>
          <a:p>
            <a:pPr marL="624078" indent="-514350">
              <a:buFont typeface="+mj-lt"/>
              <a:buAutoNum type="arabicPeriod"/>
            </a:pPr>
            <a:r>
              <a:rPr lang="en-US" sz="2400" dirty="0" smtClean="0"/>
              <a:t>Constructing explanations &amp; designing solutions</a:t>
            </a:r>
          </a:p>
          <a:p>
            <a:pPr marL="624078" indent="-514350">
              <a:buFont typeface="+mj-lt"/>
              <a:buAutoNum type="arabicPeriod"/>
            </a:pPr>
            <a:r>
              <a:rPr lang="en-US" sz="2400" dirty="0" smtClean="0"/>
              <a:t>Engaging in argument from evidence</a:t>
            </a:r>
          </a:p>
          <a:p>
            <a:pPr marL="624078" indent="-514350">
              <a:buFont typeface="+mj-lt"/>
              <a:buAutoNum type="arabicPeriod"/>
            </a:pPr>
            <a:r>
              <a:rPr lang="en-US" sz="2400" dirty="0" smtClean="0"/>
              <a:t>Obtaining, evaluating, &amp; communicating information</a:t>
            </a:r>
            <a:endParaRPr lang="en-US" sz="2400" dirty="0"/>
          </a:p>
        </p:txBody>
      </p:sp>
      <p:sp>
        <p:nvSpPr>
          <p:cNvPr id="3" name="Date Placeholder 2"/>
          <p:cNvSpPr>
            <a:spLocks noGrp="1"/>
          </p:cNvSpPr>
          <p:nvPr>
            <p:ph type="dt" sz="half" idx="10"/>
          </p:nvPr>
        </p:nvSpPr>
        <p:spPr/>
        <p:txBody>
          <a:bodyPr/>
          <a:lstStyle/>
          <a:p>
            <a:r>
              <a:rPr lang="en-US" smtClean="0"/>
              <a:t>August 1, 2014</a:t>
            </a:r>
            <a:endParaRPr lang="en-US" dirty="0"/>
          </a:p>
        </p:txBody>
      </p:sp>
      <p:sp>
        <p:nvSpPr>
          <p:cNvPr id="4" name="Footer Placeholder 3"/>
          <p:cNvSpPr>
            <a:spLocks noGrp="1"/>
          </p:cNvSpPr>
          <p:nvPr>
            <p:ph type="ftr" sz="quarter" idx="11"/>
          </p:nvPr>
        </p:nvSpPr>
        <p:spPr/>
        <p:txBody>
          <a:bodyPr/>
          <a:lstStyle/>
          <a:p>
            <a:r>
              <a:rPr lang="en-US" smtClean="0"/>
              <a:t>Satellites &amp; Education Conference XXVII</a:t>
            </a:r>
            <a:endParaRPr lang="en-US" dirty="0"/>
          </a:p>
        </p:txBody>
      </p:sp>
      <p:sp>
        <p:nvSpPr>
          <p:cNvPr id="5" name="Slide Number Placeholder 4"/>
          <p:cNvSpPr>
            <a:spLocks noGrp="1"/>
          </p:cNvSpPr>
          <p:nvPr>
            <p:ph type="sldNum" sz="quarter" idx="12"/>
          </p:nvPr>
        </p:nvSpPr>
        <p:spPr/>
        <p:txBody>
          <a:bodyPr/>
          <a:lstStyle/>
          <a:p>
            <a:r>
              <a:rPr lang="en-US" i="1" smtClean="0"/>
              <a:t>More Lessons from the Sky</a:t>
            </a:r>
            <a:r>
              <a:rPr lang="en-US" smtClean="0"/>
              <a:t>        </a:t>
            </a:r>
            <a:fld id="{4F9CACC9-E3DE-4225-8813-4235860FC062}" type="slidenum">
              <a:rPr lang="en-US" smtClean="0"/>
              <a:pPr/>
              <a:t>14</a:t>
            </a:fld>
            <a:endParaRPr lang="en-US" dirty="0"/>
          </a:p>
        </p:txBody>
      </p:sp>
      <p:sp>
        <p:nvSpPr>
          <p:cNvPr id="6" name="Title 5"/>
          <p:cNvSpPr>
            <a:spLocks noGrp="1"/>
          </p:cNvSpPr>
          <p:nvPr>
            <p:ph type="title"/>
          </p:nvPr>
        </p:nvSpPr>
        <p:spPr/>
        <p:txBody>
          <a:bodyPr/>
          <a:lstStyle/>
          <a:p>
            <a:r>
              <a:rPr lang="en-US" dirty="0" smtClean="0"/>
              <a:t>Standards Matched - NGSS</a:t>
            </a:r>
            <a:endParaRPr lang="en-U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1800" b="1" dirty="0" smtClean="0"/>
              <a:t>Dimension…</a:t>
            </a:r>
          </a:p>
          <a:p>
            <a:pPr>
              <a:buNone/>
            </a:pPr>
            <a:r>
              <a:rPr lang="en-US" b="1" dirty="0" smtClean="0"/>
              <a:t>Crosscutting </a:t>
            </a:r>
            <a:r>
              <a:rPr lang="en-US" b="1" dirty="0" smtClean="0"/>
              <a:t>Concepts…</a:t>
            </a:r>
          </a:p>
          <a:p>
            <a:pPr marL="624078" indent="-514350">
              <a:buFont typeface="+mj-lt"/>
              <a:buAutoNum type="arabicPeriod"/>
            </a:pPr>
            <a:r>
              <a:rPr lang="en-US" sz="2400" dirty="0" smtClean="0"/>
              <a:t>Patterns</a:t>
            </a:r>
          </a:p>
          <a:p>
            <a:pPr marL="624078" indent="-514350">
              <a:buFont typeface="+mj-lt"/>
              <a:buAutoNum type="arabicPeriod"/>
            </a:pPr>
            <a:r>
              <a:rPr lang="en-US" sz="2400" dirty="0" smtClean="0"/>
              <a:t>Cause &amp; effect: Mechanism &amp; explanation</a:t>
            </a:r>
          </a:p>
          <a:p>
            <a:pPr marL="624078" indent="-514350">
              <a:buFont typeface="+mj-lt"/>
              <a:buAutoNum type="arabicPeriod"/>
            </a:pPr>
            <a:r>
              <a:rPr lang="en-US" sz="2400" dirty="0" smtClean="0"/>
              <a:t>Scale, proportion, &amp; quantity</a:t>
            </a:r>
          </a:p>
          <a:p>
            <a:pPr marL="624078" indent="-514350">
              <a:buFont typeface="+mj-lt"/>
              <a:buAutoNum type="arabicPeriod"/>
            </a:pPr>
            <a:r>
              <a:rPr lang="en-US" sz="2400" dirty="0" smtClean="0"/>
              <a:t>Systems &amp; system models</a:t>
            </a:r>
          </a:p>
          <a:p>
            <a:pPr marL="624078" indent="-514350">
              <a:buFont typeface="+mj-lt"/>
              <a:buAutoNum type="arabicPeriod"/>
            </a:pPr>
            <a:r>
              <a:rPr lang="en-US" sz="2400" dirty="0" smtClean="0"/>
              <a:t>Energy &amp; matter: Flows, cycles, &amp; conservation</a:t>
            </a:r>
          </a:p>
          <a:p>
            <a:pPr marL="624078" indent="-514350">
              <a:buFont typeface="+mj-lt"/>
              <a:buAutoNum type="arabicPeriod"/>
            </a:pPr>
            <a:r>
              <a:rPr lang="en-US" sz="2400" dirty="0" smtClean="0"/>
              <a:t>Structure &amp; function</a:t>
            </a:r>
          </a:p>
          <a:p>
            <a:pPr marL="624078" indent="-514350">
              <a:buFont typeface="+mj-lt"/>
              <a:buAutoNum type="arabicPeriod"/>
            </a:pPr>
            <a:r>
              <a:rPr lang="en-US" sz="2400" dirty="0" smtClean="0"/>
              <a:t>Stability &amp; change</a:t>
            </a:r>
            <a:endParaRPr lang="en-US" sz="2400" dirty="0"/>
          </a:p>
        </p:txBody>
      </p:sp>
      <p:sp>
        <p:nvSpPr>
          <p:cNvPr id="3" name="Date Placeholder 2"/>
          <p:cNvSpPr>
            <a:spLocks noGrp="1"/>
          </p:cNvSpPr>
          <p:nvPr>
            <p:ph type="dt" sz="half" idx="10"/>
          </p:nvPr>
        </p:nvSpPr>
        <p:spPr/>
        <p:txBody>
          <a:bodyPr/>
          <a:lstStyle/>
          <a:p>
            <a:r>
              <a:rPr lang="en-US" smtClean="0"/>
              <a:t>August 1, 2014</a:t>
            </a:r>
            <a:endParaRPr lang="en-US" dirty="0"/>
          </a:p>
        </p:txBody>
      </p:sp>
      <p:sp>
        <p:nvSpPr>
          <p:cNvPr id="4" name="Footer Placeholder 3"/>
          <p:cNvSpPr>
            <a:spLocks noGrp="1"/>
          </p:cNvSpPr>
          <p:nvPr>
            <p:ph type="ftr" sz="quarter" idx="11"/>
          </p:nvPr>
        </p:nvSpPr>
        <p:spPr/>
        <p:txBody>
          <a:bodyPr/>
          <a:lstStyle/>
          <a:p>
            <a:r>
              <a:rPr lang="en-US" smtClean="0"/>
              <a:t>Satellites &amp; Education Conference XXVII</a:t>
            </a:r>
            <a:endParaRPr lang="en-US" dirty="0"/>
          </a:p>
        </p:txBody>
      </p:sp>
      <p:sp>
        <p:nvSpPr>
          <p:cNvPr id="5" name="Slide Number Placeholder 4"/>
          <p:cNvSpPr>
            <a:spLocks noGrp="1"/>
          </p:cNvSpPr>
          <p:nvPr>
            <p:ph type="sldNum" sz="quarter" idx="12"/>
          </p:nvPr>
        </p:nvSpPr>
        <p:spPr/>
        <p:txBody>
          <a:bodyPr/>
          <a:lstStyle/>
          <a:p>
            <a:r>
              <a:rPr lang="en-US" i="1" smtClean="0"/>
              <a:t>More Lessons from the Sky</a:t>
            </a:r>
            <a:r>
              <a:rPr lang="en-US" smtClean="0"/>
              <a:t>        </a:t>
            </a:r>
            <a:fld id="{4F9CACC9-E3DE-4225-8813-4235860FC062}" type="slidenum">
              <a:rPr lang="en-US" smtClean="0"/>
              <a:pPr/>
              <a:t>15</a:t>
            </a:fld>
            <a:endParaRPr lang="en-US" dirty="0"/>
          </a:p>
        </p:txBody>
      </p:sp>
      <p:sp>
        <p:nvSpPr>
          <p:cNvPr id="6" name="Title 5"/>
          <p:cNvSpPr>
            <a:spLocks noGrp="1"/>
          </p:cNvSpPr>
          <p:nvPr>
            <p:ph type="title"/>
          </p:nvPr>
        </p:nvSpPr>
        <p:spPr/>
        <p:txBody>
          <a:bodyPr/>
          <a:lstStyle/>
          <a:p>
            <a:r>
              <a:rPr lang="en-US" dirty="0" smtClean="0"/>
              <a:t>Standards Matched - NGSS</a:t>
            </a:r>
            <a:endParaRPr lang="en-US"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1800" b="1" dirty="0" smtClean="0"/>
              <a:t>Dimension…</a:t>
            </a:r>
          </a:p>
          <a:p>
            <a:pPr>
              <a:buNone/>
            </a:pPr>
            <a:r>
              <a:rPr lang="en-US" b="1" dirty="0" smtClean="0"/>
              <a:t>Disciplinary </a:t>
            </a:r>
            <a:r>
              <a:rPr lang="en-US" b="1" dirty="0" smtClean="0"/>
              <a:t>Core Ideas…</a:t>
            </a:r>
          </a:p>
          <a:p>
            <a:pPr marL="624078" indent="-514350">
              <a:buFont typeface="+mj-lt"/>
              <a:buAutoNum type="arabicPeriod"/>
            </a:pPr>
            <a:r>
              <a:rPr lang="en-US" sz="2400" dirty="0" smtClean="0"/>
              <a:t>Physical Sciences</a:t>
            </a:r>
          </a:p>
          <a:p>
            <a:pPr marL="624078" indent="-514350">
              <a:buFont typeface="+mj-lt"/>
              <a:buAutoNum type="arabicPeriod"/>
            </a:pPr>
            <a:r>
              <a:rPr lang="en-US" sz="2400" dirty="0" smtClean="0"/>
              <a:t>Life Sciences</a:t>
            </a:r>
          </a:p>
          <a:p>
            <a:pPr marL="624078" indent="-514350">
              <a:buFont typeface="+mj-lt"/>
              <a:buAutoNum type="arabicPeriod"/>
            </a:pPr>
            <a:r>
              <a:rPr lang="en-US" sz="2400" dirty="0" smtClean="0"/>
              <a:t>Earth &amp; Space Sciences</a:t>
            </a:r>
          </a:p>
          <a:p>
            <a:pPr marL="624078" indent="-514350">
              <a:buFont typeface="+mj-lt"/>
              <a:buAutoNum type="arabicPeriod"/>
            </a:pPr>
            <a:r>
              <a:rPr lang="en-US" sz="2400" dirty="0" smtClean="0"/>
              <a:t>Engineering Design</a:t>
            </a:r>
            <a:endParaRPr lang="en-US" sz="2400" dirty="0"/>
          </a:p>
        </p:txBody>
      </p:sp>
      <p:sp>
        <p:nvSpPr>
          <p:cNvPr id="3" name="Date Placeholder 2"/>
          <p:cNvSpPr>
            <a:spLocks noGrp="1"/>
          </p:cNvSpPr>
          <p:nvPr>
            <p:ph type="dt" sz="half" idx="10"/>
          </p:nvPr>
        </p:nvSpPr>
        <p:spPr/>
        <p:txBody>
          <a:bodyPr/>
          <a:lstStyle/>
          <a:p>
            <a:r>
              <a:rPr lang="en-US" smtClean="0"/>
              <a:t>August 1, 2014</a:t>
            </a:r>
            <a:endParaRPr lang="en-US" dirty="0"/>
          </a:p>
        </p:txBody>
      </p:sp>
      <p:sp>
        <p:nvSpPr>
          <p:cNvPr id="4" name="Footer Placeholder 3"/>
          <p:cNvSpPr>
            <a:spLocks noGrp="1"/>
          </p:cNvSpPr>
          <p:nvPr>
            <p:ph type="ftr" sz="quarter" idx="11"/>
          </p:nvPr>
        </p:nvSpPr>
        <p:spPr/>
        <p:txBody>
          <a:bodyPr/>
          <a:lstStyle/>
          <a:p>
            <a:r>
              <a:rPr lang="en-US" smtClean="0"/>
              <a:t>Satellites &amp; Education Conference XXVII</a:t>
            </a:r>
            <a:endParaRPr lang="en-US" dirty="0"/>
          </a:p>
        </p:txBody>
      </p:sp>
      <p:sp>
        <p:nvSpPr>
          <p:cNvPr id="5" name="Slide Number Placeholder 4"/>
          <p:cNvSpPr>
            <a:spLocks noGrp="1"/>
          </p:cNvSpPr>
          <p:nvPr>
            <p:ph type="sldNum" sz="quarter" idx="12"/>
          </p:nvPr>
        </p:nvSpPr>
        <p:spPr/>
        <p:txBody>
          <a:bodyPr/>
          <a:lstStyle/>
          <a:p>
            <a:r>
              <a:rPr lang="en-US" i="1" smtClean="0"/>
              <a:t>More Lessons from the Sky</a:t>
            </a:r>
            <a:r>
              <a:rPr lang="en-US" smtClean="0"/>
              <a:t>        </a:t>
            </a:r>
            <a:fld id="{4F9CACC9-E3DE-4225-8813-4235860FC062}" type="slidenum">
              <a:rPr lang="en-US" smtClean="0"/>
              <a:pPr/>
              <a:t>16</a:t>
            </a:fld>
            <a:endParaRPr lang="en-US" dirty="0"/>
          </a:p>
        </p:txBody>
      </p:sp>
      <p:sp>
        <p:nvSpPr>
          <p:cNvPr id="6" name="Title 5"/>
          <p:cNvSpPr>
            <a:spLocks noGrp="1"/>
          </p:cNvSpPr>
          <p:nvPr>
            <p:ph type="title"/>
          </p:nvPr>
        </p:nvSpPr>
        <p:spPr/>
        <p:txBody>
          <a:bodyPr/>
          <a:lstStyle/>
          <a:p>
            <a:r>
              <a:rPr lang="en-US" dirty="0" smtClean="0"/>
              <a:t>Standards Matched - NGSS</a:t>
            </a:r>
            <a:endParaRPr lang="en-US"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val 12"/>
          <p:cNvSpPr/>
          <p:nvPr/>
        </p:nvSpPr>
        <p:spPr>
          <a:xfrm>
            <a:off x="2438400" y="1143000"/>
            <a:ext cx="4267200" cy="4267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1"/>
          <p:cNvSpPr>
            <a:spLocks noGrp="1"/>
          </p:cNvSpPr>
          <p:nvPr>
            <p:ph idx="1"/>
          </p:nvPr>
        </p:nvSpPr>
        <p:spPr>
          <a:xfrm>
            <a:off x="457200" y="4757929"/>
            <a:ext cx="8229600" cy="1414271"/>
          </a:xfrm>
        </p:spPr>
        <p:txBody>
          <a:bodyPr/>
          <a:lstStyle/>
          <a:p>
            <a:pPr marL="114300" indent="-4763">
              <a:buNone/>
            </a:pPr>
            <a:r>
              <a:rPr lang="en-US" sz="2000" dirty="0" smtClean="0"/>
              <a:t>“Students cannot fully understand scientific and engineering ideas without engaging in the practices of inquiry. At the same time, they cannot show competence in practices except in the context of specific content.”-NRC, </a:t>
            </a:r>
            <a:r>
              <a:rPr lang="en-US" sz="2000" i="1" dirty="0" smtClean="0"/>
              <a:t>Framework</a:t>
            </a:r>
            <a:r>
              <a:rPr lang="en-US" sz="2000" dirty="0" smtClean="0"/>
              <a:t> </a:t>
            </a:r>
            <a:endParaRPr lang="en-US" sz="2000" dirty="0"/>
          </a:p>
        </p:txBody>
      </p:sp>
      <p:sp>
        <p:nvSpPr>
          <p:cNvPr id="3" name="Date Placeholder 2"/>
          <p:cNvSpPr>
            <a:spLocks noGrp="1"/>
          </p:cNvSpPr>
          <p:nvPr>
            <p:ph type="dt" sz="half" idx="10"/>
          </p:nvPr>
        </p:nvSpPr>
        <p:spPr/>
        <p:txBody>
          <a:bodyPr/>
          <a:lstStyle/>
          <a:p>
            <a:r>
              <a:rPr lang="en-US" smtClean="0"/>
              <a:t>August 1, 2014</a:t>
            </a:r>
            <a:endParaRPr lang="en-US" dirty="0"/>
          </a:p>
        </p:txBody>
      </p:sp>
      <p:sp>
        <p:nvSpPr>
          <p:cNvPr id="4" name="Footer Placeholder 3"/>
          <p:cNvSpPr>
            <a:spLocks noGrp="1"/>
          </p:cNvSpPr>
          <p:nvPr>
            <p:ph type="ftr" sz="quarter" idx="11"/>
          </p:nvPr>
        </p:nvSpPr>
        <p:spPr/>
        <p:txBody>
          <a:bodyPr/>
          <a:lstStyle/>
          <a:p>
            <a:r>
              <a:rPr lang="en-US" smtClean="0"/>
              <a:t>Satellites &amp; Education Conference XXVII</a:t>
            </a:r>
            <a:endParaRPr lang="en-US" dirty="0"/>
          </a:p>
        </p:txBody>
      </p:sp>
      <p:sp>
        <p:nvSpPr>
          <p:cNvPr id="5" name="Slide Number Placeholder 4"/>
          <p:cNvSpPr>
            <a:spLocks noGrp="1"/>
          </p:cNvSpPr>
          <p:nvPr>
            <p:ph type="sldNum" sz="quarter" idx="12"/>
          </p:nvPr>
        </p:nvSpPr>
        <p:spPr/>
        <p:txBody>
          <a:bodyPr/>
          <a:lstStyle/>
          <a:p>
            <a:r>
              <a:rPr lang="en-US" i="1" smtClean="0"/>
              <a:t>More Lessons from the Sky</a:t>
            </a:r>
            <a:r>
              <a:rPr lang="en-US" smtClean="0"/>
              <a:t>        </a:t>
            </a:r>
            <a:fld id="{4F9CACC9-E3DE-4225-8813-4235860FC062}" type="slidenum">
              <a:rPr lang="en-US" smtClean="0"/>
              <a:pPr/>
              <a:t>17</a:t>
            </a:fld>
            <a:endParaRPr lang="en-US" dirty="0"/>
          </a:p>
        </p:txBody>
      </p:sp>
      <p:sp>
        <p:nvSpPr>
          <p:cNvPr id="6" name="Title 5"/>
          <p:cNvSpPr>
            <a:spLocks noGrp="1"/>
          </p:cNvSpPr>
          <p:nvPr>
            <p:ph type="title"/>
          </p:nvPr>
        </p:nvSpPr>
        <p:spPr/>
        <p:txBody>
          <a:bodyPr/>
          <a:lstStyle/>
          <a:p>
            <a:r>
              <a:rPr lang="en-US" dirty="0" smtClean="0"/>
              <a:t>Standards Matched - NGSS</a:t>
            </a:r>
            <a:endParaRPr lang="en-US" dirty="0"/>
          </a:p>
        </p:txBody>
      </p:sp>
      <p:pic>
        <p:nvPicPr>
          <p:cNvPr id="2052" name="Picture 4"/>
          <p:cNvPicPr>
            <a:picLocks noChangeAspect="1" noChangeArrowheads="1"/>
          </p:cNvPicPr>
          <p:nvPr/>
        </p:nvPicPr>
        <p:blipFill>
          <a:blip r:embed="rId2" cstate="print"/>
          <a:srcRect/>
          <a:stretch>
            <a:fillRect/>
          </a:stretch>
        </p:blipFill>
        <p:spPr bwMode="auto">
          <a:xfrm>
            <a:off x="3352800" y="1600200"/>
            <a:ext cx="2376487" cy="2759428"/>
          </a:xfrm>
          <a:prstGeom prst="rect">
            <a:avLst/>
          </a:prstGeom>
          <a:noFill/>
          <a:ln w="9525">
            <a:noFill/>
            <a:miter lim="800000"/>
            <a:headEnd/>
            <a:tailEnd/>
          </a:ln>
        </p:spPr>
      </p:pic>
      <p:sp>
        <p:nvSpPr>
          <p:cNvPr id="15" name="TextBox 14"/>
          <p:cNvSpPr txBox="1"/>
          <p:nvPr/>
        </p:nvSpPr>
        <p:spPr>
          <a:xfrm>
            <a:off x="3352800" y="4495800"/>
            <a:ext cx="2514600" cy="584775"/>
          </a:xfrm>
          <a:prstGeom prst="rect">
            <a:avLst/>
          </a:prstGeom>
          <a:noFill/>
        </p:spPr>
        <p:txBody>
          <a:bodyPr wrap="square" rtlCol="0">
            <a:spAutoFit/>
          </a:bodyPr>
          <a:lstStyle/>
          <a:p>
            <a:pPr algn="ctr"/>
            <a:r>
              <a:rPr lang="en-US" sz="1600" dirty="0" smtClean="0">
                <a:latin typeface="Arial" pitchFamily="34" charset="0"/>
                <a:cs typeface="Arial" pitchFamily="34" charset="0"/>
              </a:rPr>
              <a:t>PERFORMANCE</a:t>
            </a:r>
          </a:p>
          <a:p>
            <a:pPr algn="ctr"/>
            <a:r>
              <a:rPr lang="en-US" sz="1600" dirty="0" smtClean="0">
                <a:latin typeface="Arial" pitchFamily="34" charset="0"/>
                <a:cs typeface="Arial" pitchFamily="34" charset="0"/>
              </a:rPr>
              <a:t>EXPECTATION</a:t>
            </a:r>
            <a:endParaRPr lang="en-US" sz="1600" dirty="0">
              <a:latin typeface="Arial" pitchFamily="34" charset="0"/>
              <a:cs typeface="Arial"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2000"/>
                                        <p:tgtEl>
                                          <p:spTgt spid="2">
                                            <p:txEl>
                                              <p:pRg st="0" end="0"/>
                                            </p:txEl>
                                          </p:spTgt>
                                        </p:tgtEl>
                                      </p:cBhvr>
                                    </p:animEffect>
                                    <p:set>
                                      <p:cBhvr>
                                        <p:cTn id="7" dur="1" fill="hold">
                                          <p:stCondLst>
                                            <p:cond delay="1999"/>
                                          </p:stCondLst>
                                        </p:cTn>
                                        <p:tgtEl>
                                          <p:spTgt spid="2">
                                            <p:txEl>
                                              <p:pRg st="0" end="0"/>
                                            </p:txEl>
                                          </p:spTgt>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2000"/>
                                        <p:tgtEl>
                                          <p:spTgt spid="1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 grpId="0" build="p"/>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August 1, 2014</a:t>
            </a:r>
            <a:endParaRPr lang="en-US" dirty="0"/>
          </a:p>
        </p:txBody>
      </p:sp>
      <p:sp>
        <p:nvSpPr>
          <p:cNvPr id="4" name="Footer Placeholder 3"/>
          <p:cNvSpPr>
            <a:spLocks noGrp="1"/>
          </p:cNvSpPr>
          <p:nvPr>
            <p:ph type="ftr" sz="quarter" idx="11"/>
          </p:nvPr>
        </p:nvSpPr>
        <p:spPr/>
        <p:txBody>
          <a:bodyPr/>
          <a:lstStyle/>
          <a:p>
            <a:r>
              <a:rPr lang="en-US" smtClean="0"/>
              <a:t>Satellites &amp; Education Conference XXVII</a:t>
            </a:r>
            <a:endParaRPr lang="en-US" dirty="0"/>
          </a:p>
        </p:txBody>
      </p:sp>
      <p:sp>
        <p:nvSpPr>
          <p:cNvPr id="5" name="Slide Number Placeholder 4"/>
          <p:cNvSpPr>
            <a:spLocks noGrp="1"/>
          </p:cNvSpPr>
          <p:nvPr>
            <p:ph type="sldNum" sz="quarter" idx="12"/>
          </p:nvPr>
        </p:nvSpPr>
        <p:spPr/>
        <p:txBody>
          <a:bodyPr/>
          <a:lstStyle/>
          <a:p>
            <a:r>
              <a:rPr lang="en-US" i="1" smtClean="0"/>
              <a:t>More Lessons from the Sky</a:t>
            </a:r>
            <a:r>
              <a:rPr lang="en-US" smtClean="0"/>
              <a:t>        </a:t>
            </a:r>
            <a:fld id="{4F9CACC9-E3DE-4225-8813-4235860FC062}" type="slidenum">
              <a:rPr lang="en-US" smtClean="0"/>
              <a:pPr/>
              <a:t>18</a:t>
            </a:fld>
            <a:endParaRPr lang="en-US" dirty="0"/>
          </a:p>
        </p:txBody>
      </p:sp>
      <p:sp>
        <p:nvSpPr>
          <p:cNvPr id="6" name="Title 5"/>
          <p:cNvSpPr>
            <a:spLocks noGrp="1"/>
          </p:cNvSpPr>
          <p:nvPr>
            <p:ph type="title"/>
          </p:nvPr>
        </p:nvSpPr>
        <p:spPr/>
        <p:txBody>
          <a:bodyPr/>
          <a:lstStyle/>
          <a:p>
            <a:r>
              <a:rPr lang="en-US" dirty="0" smtClean="0"/>
              <a:t>Standards Matched - NGSS</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857250" y="1595438"/>
            <a:ext cx="7429500" cy="366712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SEA Newsletter – </a:t>
            </a:r>
            <a:r>
              <a:rPr lang="en-US" dirty="0" smtClean="0">
                <a:hlinkClick r:id="rId2"/>
              </a:rPr>
              <a:t>http://www.SatEd.org</a:t>
            </a:r>
            <a:endParaRPr lang="en-US" dirty="0" smtClean="0"/>
          </a:p>
          <a:p>
            <a:pPr>
              <a:buNone/>
            </a:pPr>
            <a:endParaRPr lang="en-US" dirty="0" smtClean="0"/>
          </a:p>
          <a:p>
            <a:r>
              <a:rPr lang="en-US" dirty="0" smtClean="0"/>
              <a:t>CSULA Archive – NOAA-CREST West…</a:t>
            </a:r>
          </a:p>
          <a:p>
            <a:pPr marL="365125" indent="-255588">
              <a:buNone/>
            </a:pPr>
            <a:r>
              <a:rPr lang="en-US" dirty="0" smtClean="0">
                <a:hlinkClick r:id="rId3"/>
              </a:rPr>
              <a:t>http://web.calstatela.edu/programs/crest</a:t>
            </a:r>
            <a:endParaRPr lang="en-US" dirty="0" smtClean="0"/>
          </a:p>
          <a:p>
            <a:endParaRPr lang="en-US" dirty="0"/>
          </a:p>
        </p:txBody>
      </p:sp>
      <p:sp>
        <p:nvSpPr>
          <p:cNvPr id="3" name="Date Placeholder 2"/>
          <p:cNvSpPr>
            <a:spLocks noGrp="1"/>
          </p:cNvSpPr>
          <p:nvPr>
            <p:ph type="dt" sz="half" idx="10"/>
          </p:nvPr>
        </p:nvSpPr>
        <p:spPr/>
        <p:txBody>
          <a:bodyPr/>
          <a:lstStyle/>
          <a:p>
            <a:r>
              <a:rPr lang="en-US" smtClean="0"/>
              <a:t>August 1, 2014</a:t>
            </a:r>
            <a:endParaRPr lang="en-US" dirty="0"/>
          </a:p>
        </p:txBody>
      </p:sp>
      <p:sp>
        <p:nvSpPr>
          <p:cNvPr id="4" name="Footer Placeholder 3"/>
          <p:cNvSpPr>
            <a:spLocks noGrp="1"/>
          </p:cNvSpPr>
          <p:nvPr>
            <p:ph type="ftr" sz="quarter" idx="11"/>
          </p:nvPr>
        </p:nvSpPr>
        <p:spPr/>
        <p:txBody>
          <a:bodyPr/>
          <a:lstStyle/>
          <a:p>
            <a:r>
              <a:rPr lang="en-US" smtClean="0"/>
              <a:t>Satellites &amp; Education Conference XXVII</a:t>
            </a:r>
            <a:endParaRPr lang="en-US" dirty="0"/>
          </a:p>
        </p:txBody>
      </p:sp>
      <p:sp>
        <p:nvSpPr>
          <p:cNvPr id="5" name="Slide Number Placeholder 4"/>
          <p:cNvSpPr>
            <a:spLocks noGrp="1"/>
          </p:cNvSpPr>
          <p:nvPr>
            <p:ph type="sldNum" sz="quarter" idx="12"/>
          </p:nvPr>
        </p:nvSpPr>
        <p:spPr/>
        <p:txBody>
          <a:bodyPr/>
          <a:lstStyle/>
          <a:p>
            <a:r>
              <a:rPr lang="en-US" i="1" smtClean="0"/>
              <a:t>More Lessons from the Sky</a:t>
            </a:r>
            <a:r>
              <a:rPr lang="en-US" smtClean="0"/>
              <a:t>        </a:t>
            </a:r>
            <a:fld id="{4F9CACC9-E3DE-4225-8813-4235860FC062}" type="slidenum">
              <a:rPr lang="en-US" smtClean="0"/>
              <a:pPr/>
              <a:t>19</a:t>
            </a:fld>
            <a:endParaRPr lang="en-US" dirty="0"/>
          </a:p>
        </p:txBody>
      </p:sp>
      <p:sp>
        <p:nvSpPr>
          <p:cNvPr id="6" name="Title 5"/>
          <p:cNvSpPr>
            <a:spLocks noGrp="1"/>
          </p:cNvSpPr>
          <p:nvPr>
            <p:ph type="title"/>
          </p:nvPr>
        </p:nvSpPr>
        <p:spPr/>
        <p:txBody>
          <a:bodyPr/>
          <a:lstStyle/>
          <a:p>
            <a:r>
              <a:rPr lang="en-US" dirty="0" smtClean="0"/>
              <a:t>Web Access</a:t>
            </a: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t>Session Objectives…</a:t>
            </a:r>
          </a:p>
          <a:p>
            <a:r>
              <a:rPr lang="en-US" i="1" dirty="0" smtClean="0"/>
              <a:t>Lessons from the Sky</a:t>
            </a:r>
          </a:p>
          <a:p>
            <a:r>
              <a:rPr lang="en-US" i="1" dirty="0" smtClean="0"/>
              <a:t>More Lessons from the Sky</a:t>
            </a:r>
          </a:p>
          <a:p>
            <a:r>
              <a:rPr lang="en-US" dirty="0" smtClean="0"/>
              <a:t>A word about standards</a:t>
            </a:r>
          </a:p>
          <a:p>
            <a:r>
              <a:rPr lang="en-US" dirty="0" smtClean="0"/>
              <a:t>Free Web access</a:t>
            </a:r>
          </a:p>
          <a:p>
            <a:pPr lvl="1"/>
            <a:r>
              <a:rPr lang="en-US" dirty="0" smtClean="0"/>
              <a:t>CSULA &amp; NOAA-CREST West</a:t>
            </a:r>
          </a:p>
        </p:txBody>
      </p:sp>
      <p:sp>
        <p:nvSpPr>
          <p:cNvPr id="6" name="Date Placeholder 5"/>
          <p:cNvSpPr>
            <a:spLocks noGrp="1"/>
          </p:cNvSpPr>
          <p:nvPr>
            <p:ph type="dt" sz="half" idx="10"/>
          </p:nvPr>
        </p:nvSpPr>
        <p:spPr/>
        <p:txBody>
          <a:bodyPr/>
          <a:lstStyle/>
          <a:p>
            <a:r>
              <a:rPr lang="en-US" smtClean="0"/>
              <a:t>August 1, 2014</a:t>
            </a:r>
            <a:endParaRPr lang="en-US" dirty="0"/>
          </a:p>
        </p:txBody>
      </p:sp>
      <p:sp>
        <p:nvSpPr>
          <p:cNvPr id="5" name="Footer Placeholder 4"/>
          <p:cNvSpPr>
            <a:spLocks noGrp="1"/>
          </p:cNvSpPr>
          <p:nvPr>
            <p:ph type="ftr" sz="quarter" idx="11"/>
          </p:nvPr>
        </p:nvSpPr>
        <p:spPr/>
        <p:txBody>
          <a:bodyPr/>
          <a:lstStyle/>
          <a:p>
            <a:r>
              <a:rPr lang="en-US" smtClean="0"/>
              <a:t>Satellites &amp; Education Conference XXVII</a:t>
            </a:r>
            <a:endParaRPr lang="en-US" dirty="0"/>
          </a:p>
        </p:txBody>
      </p:sp>
      <p:sp>
        <p:nvSpPr>
          <p:cNvPr id="4" name="Slide Number Placeholder 3"/>
          <p:cNvSpPr>
            <a:spLocks noGrp="1"/>
          </p:cNvSpPr>
          <p:nvPr>
            <p:ph type="sldNum" sz="quarter" idx="12"/>
          </p:nvPr>
        </p:nvSpPr>
        <p:spPr/>
        <p:txBody>
          <a:bodyPr/>
          <a:lstStyle/>
          <a:p>
            <a:r>
              <a:rPr lang="en-US" smtClean="0"/>
              <a:t>More Lessons from the Sky          </a:t>
            </a:r>
            <a:fld id="{4F9CACC9-E3DE-4225-8813-4235860FC062}" type="slidenum">
              <a:rPr lang="en-US" smtClean="0"/>
              <a:pPr/>
              <a:t>2</a:t>
            </a:fld>
            <a:endParaRPr lang="en-US" dirty="0"/>
          </a:p>
        </p:txBody>
      </p:sp>
      <p:sp>
        <p:nvSpPr>
          <p:cNvPr id="2" name="Title 1"/>
          <p:cNvSpPr>
            <a:spLocks noGrp="1"/>
          </p:cNvSpPr>
          <p:nvPr>
            <p:ph type="title"/>
          </p:nvPr>
        </p:nvSpPr>
        <p:spPr/>
        <p:txBody>
          <a:bodyPr/>
          <a:lstStyle/>
          <a:p>
            <a:r>
              <a:rPr lang="en-US" i="1" dirty="0" smtClean="0"/>
              <a:t>More Lessons from the Sky</a:t>
            </a:r>
            <a:endParaRPr lang="en-US" i="1"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4191000" cy="4525963"/>
          </a:xfrm>
        </p:spPr>
        <p:txBody>
          <a:bodyPr>
            <a:normAutofit/>
          </a:bodyPr>
          <a:lstStyle/>
          <a:p>
            <a:r>
              <a:rPr lang="en-US" sz="2400" dirty="0" smtClean="0"/>
              <a:t>1995</a:t>
            </a:r>
          </a:p>
          <a:p>
            <a:r>
              <a:rPr lang="en-US" sz="2400" dirty="0" smtClean="0"/>
              <a:t>Satellite Educators Association</a:t>
            </a:r>
          </a:p>
          <a:p>
            <a:r>
              <a:rPr lang="en-US" sz="2400" dirty="0" smtClean="0"/>
              <a:t>Educator authors</a:t>
            </a:r>
          </a:p>
          <a:p>
            <a:r>
              <a:rPr lang="en-US" sz="2400" dirty="0" smtClean="0"/>
              <a:t>How-to book for weather satellite direct read-out</a:t>
            </a:r>
          </a:p>
          <a:p>
            <a:r>
              <a:rPr lang="en-US" sz="2400" dirty="0" smtClean="0"/>
              <a:t>Lesson emphasis on use of remote sensing data/imagery</a:t>
            </a:r>
          </a:p>
          <a:p>
            <a:endParaRPr lang="en-US" sz="2400" dirty="0" smtClean="0"/>
          </a:p>
          <a:p>
            <a:endParaRPr lang="en-US" sz="2400" dirty="0"/>
          </a:p>
        </p:txBody>
      </p:sp>
      <p:sp>
        <p:nvSpPr>
          <p:cNvPr id="3" name="Date Placeholder 2"/>
          <p:cNvSpPr>
            <a:spLocks noGrp="1"/>
          </p:cNvSpPr>
          <p:nvPr>
            <p:ph type="dt" sz="half" idx="10"/>
          </p:nvPr>
        </p:nvSpPr>
        <p:spPr/>
        <p:txBody>
          <a:bodyPr/>
          <a:lstStyle/>
          <a:p>
            <a:r>
              <a:rPr lang="en-US" smtClean="0"/>
              <a:t>August 1, 2014</a:t>
            </a:r>
            <a:endParaRPr lang="en-US" dirty="0"/>
          </a:p>
        </p:txBody>
      </p:sp>
      <p:sp>
        <p:nvSpPr>
          <p:cNvPr id="4" name="Footer Placeholder 3"/>
          <p:cNvSpPr>
            <a:spLocks noGrp="1"/>
          </p:cNvSpPr>
          <p:nvPr>
            <p:ph type="ftr" sz="quarter" idx="11"/>
          </p:nvPr>
        </p:nvSpPr>
        <p:spPr/>
        <p:txBody>
          <a:bodyPr/>
          <a:lstStyle/>
          <a:p>
            <a:r>
              <a:rPr lang="en-US" smtClean="0"/>
              <a:t>Satellites &amp; Education Conference XXVII</a:t>
            </a:r>
            <a:endParaRPr lang="en-US" dirty="0"/>
          </a:p>
        </p:txBody>
      </p:sp>
      <p:sp>
        <p:nvSpPr>
          <p:cNvPr id="5" name="Slide Number Placeholder 4"/>
          <p:cNvSpPr>
            <a:spLocks noGrp="1"/>
          </p:cNvSpPr>
          <p:nvPr>
            <p:ph type="sldNum" sz="quarter" idx="12"/>
          </p:nvPr>
        </p:nvSpPr>
        <p:spPr/>
        <p:txBody>
          <a:bodyPr/>
          <a:lstStyle/>
          <a:p>
            <a:r>
              <a:rPr lang="en-US" i="1" smtClean="0"/>
              <a:t>More Lessons from the Sky</a:t>
            </a:r>
            <a:r>
              <a:rPr lang="en-US" smtClean="0"/>
              <a:t>        </a:t>
            </a:r>
            <a:fld id="{4F9CACC9-E3DE-4225-8813-4235860FC062}" type="slidenum">
              <a:rPr lang="en-US" smtClean="0"/>
              <a:pPr/>
              <a:t>3</a:t>
            </a:fld>
            <a:endParaRPr lang="en-US" dirty="0"/>
          </a:p>
        </p:txBody>
      </p:sp>
      <p:sp>
        <p:nvSpPr>
          <p:cNvPr id="6" name="Title 5"/>
          <p:cNvSpPr>
            <a:spLocks noGrp="1"/>
          </p:cNvSpPr>
          <p:nvPr>
            <p:ph type="title"/>
          </p:nvPr>
        </p:nvSpPr>
        <p:spPr/>
        <p:txBody>
          <a:bodyPr/>
          <a:lstStyle/>
          <a:p>
            <a:r>
              <a:rPr lang="en-US" i="1" dirty="0" smtClean="0"/>
              <a:t>Lessons from the Sky</a:t>
            </a:r>
            <a:endParaRPr lang="en-US" i="1" dirty="0"/>
          </a:p>
        </p:txBody>
      </p:sp>
      <p:pic>
        <p:nvPicPr>
          <p:cNvPr id="7" name="Content Placeholder 6" descr="DSCF3416.JPG"/>
          <p:cNvPicPr>
            <a:picLocks noChangeAspect="1"/>
          </p:cNvPicPr>
          <p:nvPr/>
        </p:nvPicPr>
        <p:blipFill>
          <a:blip r:embed="rId2" cstate="print"/>
          <a:stretch>
            <a:fillRect/>
          </a:stretch>
        </p:blipFill>
        <p:spPr>
          <a:xfrm>
            <a:off x="4876800" y="1752600"/>
            <a:ext cx="3810000" cy="2857500"/>
          </a:xfrm>
          <a:prstGeom prst="rect">
            <a:avLst/>
          </a:prstGeom>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Monthly </a:t>
            </a:r>
            <a:r>
              <a:rPr lang="en-US" i="1" dirty="0" smtClean="0"/>
              <a:t>SEA Newsletter </a:t>
            </a:r>
            <a:r>
              <a:rPr lang="en-US" dirty="0" smtClean="0"/>
              <a:t>feature</a:t>
            </a:r>
          </a:p>
          <a:p>
            <a:pPr lvl="1"/>
            <a:r>
              <a:rPr lang="en-US" dirty="0" smtClean="0"/>
              <a:t>August 2011 to date</a:t>
            </a:r>
          </a:p>
          <a:p>
            <a:pPr lvl="1"/>
            <a:r>
              <a:rPr lang="en-US" dirty="0" smtClean="0"/>
              <a:t>Online – </a:t>
            </a:r>
            <a:r>
              <a:rPr lang="en-US" dirty="0" smtClean="0">
                <a:hlinkClick r:id="rId2"/>
              </a:rPr>
              <a:t>http://www.SatEd.org</a:t>
            </a:r>
            <a:endParaRPr lang="en-US" dirty="0" smtClean="0"/>
          </a:p>
          <a:p>
            <a:pPr lvl="1"/>
            <a:r>
              <a:rPr lang="en-US" dirty="0" smtClean="0"/>
              <a:t>Free access</a:t>
            </a:r>
          </a:p>
          <a:p>
            <a:r>
              <a:rPr lang="en-US" dirty="0" smtClean="0"/>
              <a:t>K-12</a:t>
            </a:r>
          </a:p>
          <a:p>
            <a:r>
              <a:rPr lang="en-US" dirty="0" smtClean="0"/>
              <a:t>Interdisciplinary</a:t>
            </a:r>
          </a:p>
          <a:p>
            <a:r>
              <a:rPr lang="en-US" dirty="0" smtClean="0"/>
              <a:t>STEM integration</a:t>
            </a:r>
          </a:p>
          <a:p>
            <a:r>
              <a:rPr lang="en-US" dirty="0" smtClean="0"/>
              <a:t>Standards matched</a:t>
            </a:r>
          </a:p>
          <a:p>
            <a:pPr lvl="1"/>
            <a:r>
              <a:rPr lang="en-US" dirty="0" smtClean="0"/>
              <a:t>National Science Education Standards</a:t>
            </a:r>
          </a:p>
          <a:p>
            <a:pPr lvl="1"/>
            <a:r>
              <a:rPr lang="en-US" dirty="0" smtClean="0"/>
              <a:t>Next Generation Science Standards</a:t>
            </a:r>
          </a:p>
          <a:p>
            <a:endParaRPr lang="en-US" dirty="0"/>
          </a:p>
        </p:txBody>
      </p:sp>
      <p:sp>
        <p:nvSpPr>
          <p:cNvPr id="3" name="Date Placeholder 2"/>
          <p:cNvSpPr>
            <a:spLocks noGrp="1"/>
          </p:cNvSpPr>
          <p:nvPr>
            <p:ph type="dt" sz="half" idx="10"/>
          </p:nvPr>
        </p:nvSpPr>
        <p:spPr/>
        <p:txBody>
          <a:bodyPr/>
          <a:lstStyle/>
          <a:p>
            <a:r>
              <a:rPr lang="en-US" smtClean="0"/>
              <a:t>August 1, 2014</a:t>
            </a:r>
            <a:endParaRPr lang="en-US" dirty="0"/>
          </a:p>
        </p:txBody>
      </p:sp>
      <p:sp>
        <p:nvSpPr>
          <p:cNvPr id="4" name="Footer Placeholder 3"/>
          <p:cNvSpPr>
            <a:spLocks noGrp="1"/>
          </p:cNvSpPr>
          <p:nvPr>
            <p:ph type="ftr" sz="quarter" idx="11"/>
          </p:nvPr>
        </p:nvSpPr>
        <p:spPr/>
        <p:txBody>
          <a:bodyPr/>
          <a:lstStyle/>
          <a:p>
            <a:r>
              <a:rPr lang="en-US" smtClean="0"/>
              <a:t>Satellites &amp; Education Conference XXVII</a:t>
            </a:r>
            <a:endParaRPr lang="en-US" dirty="0"/>
          </a:p>
        </p:txBody>
      </p:sp>
      <p:sp>
        <p:nvSpPr>
          <p:cNvPr id="5" name="Slide Number Placeholder 4"/>
          <p:cNvSpPr>
            <a:spLocks noGrp="1"/>
          </p:cNvSpPr>
          <p:nvPr>
            <p:ph type="sldNum" sz="quarter" idx="12"/>
          </p:nvPr>
        </p:nvSpPr>
        <p:spPr/>
        <p:txBody>
          <a:bodyPr/>
          <a:lstStyle/>
          <a:p>
            <a:r>
              <a:rPr lang="en-US" i="1" smtClean="0"/>
              <a:t>More Lessons from the Sky</a:t>
            </a:r>
            <a:r>
              <a:rPr lang="en-US" smtClean="0"/>
              <a:t>        </a:t>
            </a:r>
            <a:fld id="{4F9CACC9-E3DE-4225-8813-4235860FC062}" type="slidenum">
              <a:rPr lang="en-US" smtClean="0"/>
              <a:pPr/>
              <a:t>4</a:t>
            </a:fld>
            <a:endParaRPr lang="en-US" dirty="0"/>
          </a:p>
        </p:txBody>
      </p:sp>
      <p:sp>
        <p:nvSpPr>
          <p:cNvPr id="6" name="Title 5"/>
          <p:cNvSpPr>
            <a:spLocks noGrp="1"/>
          </p:cNvSpPr>
          <p:nvPr>
            <p:ph type="title"/>
          </p:nvPr>
        </p:nvSpPr>
        <p:spPr/>
        <p:txBody>
          <a:bodyPr/>
          <a:lstStyle/>
          <a:p>
            <a:r>
              <a:rPr lang="en-US" i="1" dirty="0" smtClean="0"/>
              <a:t>MORE LESSONS from the SKY</a:t>
            </a:r>
            <a:endParaRPr lang="en-US" i="1"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August 1, 2014</a:t>
            </a:r>
            <a:endParaRPr lang="en-US" dirty="0"/>
          </a:p>
        </p:txBody>
      </p:sp>
      <p:sp>
        <p:nvSpPr>
          <p:cNvPr id="4" name="Footer Placeholder 3"/>
          <p:cNvSpPr>
            <a:spLocks noGrp="1"/>
          </p:cNvSpPr>
          <p:nvPr>
            <p:ph type="ftr" sz="quarter" idx="11"/>
          </p:nvPr>
        </p:nvSpPr>
        <p:spPr/>
        <p:txBody>
          <a:bodyPr/>
          <a:lstStyle/>
          <a:p>
            <a:r>
              <a:rPr lang="en-US" smtClean="0"/>
              <a:t>Satellites &amp; Education Conference XXVII</a:t>
            </a:r>
            <a:endParaRPr lang="en-US" dirty="0"/>
          </a:p>
        </p:txBody>
      </p:sp>
      <p:sp>
        <p:nvSpPr>
          <p:cNvPr id="5" name="Slide Number Placeholder 4"/>
          <p:cNvSpPr>
            <a:spLocks noGrp="1"/>
          </p:cNvSpPr>
          <p:nvPr>
            <p:ph type="sldNum" sz="quarter" idx="12"/>
          </p:nvPr>
        </p:nvSpPr>
        <p:spPr/>
        <p:txBody>
          <a:bodyPr/>
          <a:lstStyle/>
          <a:p>
            <a:r>
              <a:rPr lang="en-US" i="1" smtClean="0"/>
              <a:t>More Lessons from the Sky</a:t>
            </a:r>
            <a:r>
              <a:rPr lang="en-US" smtClean="0"/>
              <a:t>        </a:t>
            </a:r>
            <a:fld id="{4F9CACC9-E3DE-4225-8813-4235860FC062}" type="slidenum">
              <a:rPr lang="en-US" smtClean="0"/>
              <a:pPr/>
              <a:t>5</a:t>
            </a:fld>
            <a:endParaRPr lang="en-US" dirty="0"/>
          </a:p>
        </p:txBody>
      </p:sp>
      <p:sp>
        <p:nvSpPr>
          <p:cNvPr id="6" name="Title 5"/>
          <p:cNvSpPr>
            <a:spLocks noGrp="1"/>
          </p:cNvSpPr>
          <p:nvPr>
            <p:ph type="title"/>
          </p:nvPr>
        </p:nvSpPr>
        <p:spPr/>
        <p:txBody>
          <a:bodyPr/>
          <a:lstStyle/>
          <a:p>
            <a:r>
              <a:rPr lang="en-US" i="1" dirty="0" smtClean="0"/>
              <a:t>More Lessons from the Sky</a:t>
            </a:r>
            <a:endParaRPr lang="en-US" i="1" dirty="0"/>
          </a:p>
        </p:txBody>
      </p:sp>
      <p:sp>
        <p:nvSpPr>
          <p:cNvPr id="7" name="TextBox 6"/>
          <p:cNvSpPr txBox="1"/>
          <p:nvPr/>
        </p:nvSpPr>
        <p:spPr>
          <a:xfrm>
            <a:off x="990600" y="2397204"/>
            <a:ext cx="4191000" cy="369332"/>
          </a:xfrm>
          <a:prstGeom prst="rect">
            <a:avLst/>
          </a:prstGeom>
          <a:noFill/>
        </p:spPr>
        <p:txBody>
          <a:bodyPr wrap="square" rtlCol="0">
            <a:spAutoFit/>
          </a:bodyPr>
          <a:lstStyle/>
          <a:p>
            <a:r>
              <a:rPr lang="en-US" dirty="0" smtClean="0"/>
              <a:t>Tracking Hurricanes from Space</a:t>
            </a:r>
            <a:endParaRPr lang="en-US" dirty="0"/>
          </a:p>
        </p:txBody>
      </p:sp>
      <p:sp>
        <p:nvSpPr>
          <p:cNvPr id="8" name="TextBox 7"/>
          <p:cNvSpPr txBox="1"/>
          <p:nvPr/>
        </p:nvSpPr>
        <p:spPr>
          <a:xfrm>
            <a:off x="1143000" y="3235404"/>
            <a:ext cx="2362200" cy="381000"/>
          </a:xfrm>
          <a:prstGeom prst="rect">
            <a:avLst/>
          </a:prstGeom>
          <a:noFill/>
        </p:spPr>
        <p:txBody>
          <a:bodyPr wrap="square" rtlCol="0">
            <a:spAutoFit/>
          </a:bodyPr>
          <a:lstStyle/>
          <a:p>
            <a:r>
              <a:rPr lang="en-US" dirty="0" smtClean="0"/>
              <a:t>What is a Tornado?</a:t>
            </a:r>
            <a:endParaRPr lang="en-US" dirty="0"/>
          </a:p>
        </p:txBody>
      </p:sp>
      <p:sp>
        <p:nvSpPr>
          <p:cNvPr id="9" name="TextBox 8"/>
          <p:cNvSpPr txBox="1"/>
          <p:nvPr/>
        </p:nvSpPr>
        <p:spPr>
          <a:xfrm>
            <a:off x="4267200" y="2702004"/>
            <a:ext cx="4572000" cy="369332"/>
          </a:xfrm>
          <a:prstGeom prst="rect">
            <a:avLst/>
          </a:prstGeom>
          <a:noFill/>
        </p:spPr>
        <p:txBody>
          <a:bodyPr wrap="square" rtlCol="0">
            <a:spAutoFit/>
          </a:bodyPr>
          <a:lstStyle/>
          <a:p>
            <a:r>
              <a:rPr lang="en-US" dirty="0" smtClean="0"/>
              <a:t>Types of Orbits for Earth Observation</a:t>
            </a:r>
            <a:endParaRPr lang="en-US" dirty="0"/>
          </a:p>
        </p:txBody>
      </p:sp>
      <p:sp>
        <p:nvSpPr>
          <p:cNvPr id="10" name="TextBox 9"/>
          <p:cNvSpPr txBox="1"/>
          <p:nvPr/>
        </p:nvSpPr>
        <p:spPr>
          <a:xfrm>
            <a:off x="3657600" y="3921204"/>
            <a:ext cx="4495800" cy="369332"/>
          </a:xfrm>
          <a:prstGeom prst="rect">
            <a:avLst/>
          </a:prstGeom>
          <a:noFill/>
        </p:spPr>
        <p:txBody>
          <a:bodyPr wrap="square" rtlCol="0">
            <a:spAutoFit/>
          </a:bodyPr>
          <a:lstStyle/>
          <a:p>
            <a:r>
              <a:rPr lang="en-US" dirty="0" smtClean="0"/>
              <a:t>Cloud Typing from Ground and Space</a:t>
            </a:r>
            <a:endParaRPr lang="en-US" dirty="0"/>
          </a:p>
        </p:txBody>
      </p:sp>
      <p:sp>
        <p:nvSpPr>
          <p:cNvPr id="11" name="TextBox 10"/>
          <p:cNvSpPr txBox="1"/>
          <p:nvPr/>
        </p:nvSpPr>
        <p:spPr>
          <a:xfrm>
            <a:off x="457200" y="4747736"/>
            <a:ext cx="3657600" cy="369332"/>
          </a:xfrm>
          <a:prstGeom prst="rect">
            <a:avLst/>
          </a:prstGeom>
          <a:noFill/>
        </p:spPr>
        <p:txBody>
          <a:bodyPr wrap="square" rtlCol="0">
            <a:spAutoFit/>
          </a:bodyPr>
          <a:lstStyle/>
          <a:p>
            <a:r>
              <a:rPr lang="en-US" dirty="0" smtClean="0"/>
              <a:t>Young Meteorologist Program</a:t>
            </a:r>
            <a:endParaRPr lang="en-US" dirty="0"/>
          </a:p>
        </p:txBody>
      </p:sp>
      <p:sp>
        <p:nvSpPr>
          <p:cNvPr id="12" name="TextBox 11"/>
          <p:cNvSpPr txBox="1"/>
          <p:nvPr/>
        </p:nvSpPr>
        <p:spPr>
          <a:xfrm>
            <a:off x="4038600" y="5052536"/>
            <a:ext cx="2514600" cy="369332"/>
          </a:xfrm>
          <a:prstGeom prst="rect">
            <a:avLst/>
          </a:prstGeom>
          <a:noFill/>
        </p:spPr>
        <p:txBody>
          <a:bodyPr wrap="square" rtlCol="0">
            <a:spAutoFit/>
          </a:bodyPr>
          <a:lstStyle/>
          <a:p>
            <a:r>
              <a:rPr lang="en-US" dirty="0" smtClean="0"/>
              <a:t>Fishing via Satellite</a:t>
            </a:r>
            <a:endParaRPr lang="en-US" dirty="0"/>
          </a:p>
        </p:txBody>
      </p:sp>
      <p:sp>
        <p:nvSpPr>
          <p:cNvPr id="14" name="TextBox 13"/>
          <p:cNvSpPr txBox="1"/>
          <p:nvPr/>
        </p:nvSpPr>
        <p:spPr>
          <a:xfrm>
            <a:off x="1066800" y="5433536"/>
            <a:ext cx="6553200" cy="369332"/>
          </a:xfrm>
          <a:prstGeom prst="rect">
            <a:avLst/>
          </a:prstGeom>
          <a:noFill/>
        </p:spPr>
        <p:txBody>
          <a:bodyPr wrap="square" rtlCol="0">
            <a:spAutoFit/>
          </a:bodyPr>
          <a:lstStyle/>
          <a:p>
            <a:r>
              <a:rPr lang="en-US" dirty="0" smtClean="0"/>
              <a:t>Electromagnetic Radiation &amp; Satellites – Antenna Design</a:t>
            </a:r>
            <a:endParaRPr lang="en-US" dirty="0"/>
          </a:p>
        </p:txBody>
      </p:sp>
      <p:sp>
        <p:nvSpPr>
          <p:cNvPr id="15" name="TextBox 14"/>
          <p:cNvSpPr txBox="1"/>
          <p:nvPr/>
        </p:nvSpPr>
        <p:spPr>
          <a:xfrm>
            <a:off x="3124200" y="5802868"/>
            <a:ext cx="4191000" cy="369332"/>
          </a:xfrm>
          <a:prstGeom prst="rect">
            <a:avLst/>
          </a:prstGeom>
          <a:noFill/>
        </p:spPr>
        <p:txBody>
          <a:bodyPr wrap="square" rtlCol="0">
            <a:spAutoFit/>
          </a:bodyPr>
          <a:lstStyle/>
          <a:p>
            <a:r>
              <a:rPr lang="en-US" dirty="0" smtClean="0"/>
              <a:t>Modeling Satellite Remote Sensing</a:t>
            </a:r>
            <a:endParaRPr lang="en-US" dirty="0"/>
          </a:p>
        </p:txBody>
      </p:sp>
      <p:sp>
        <p:nvSpPr>
          <p:cNvPr id="16" name="TextBox 15"/>
          <p:cNvSpPr txBox="1"/>
          <p:nvPr/>
        </p:nvSpPr>
        <p:spPr>
          <a:xfrm>
            <a:off x="533400" y="3692604"/>
            <a:ext cx="2514600" cy="369332"/>
          </a:xfrm>
          <a:prstGeom prst="rect">
            <a:avLst/>
          </a:prstGeom>
          <a:noFill/>
        </p:spPr>
        <p:txBody>
          <a:bodyPr wrap="square" rtlCol="0">
            <a:spAutoFit/>
          </a:bodyPr>
          <a:lstStyle/>
          <a:p>
            <a:r>
              <a:rPr lang="en-US" dirty="0" smtClean="0"/>
              <a:t>Land Cover Change</a:t>
            </a:r>
            <a:endParaRPr lang="en-US" dirty="0"/>
          </a:p>
        </p:txBody>
      </p:sp>
      <p:sp>
        <p:nvSpPr>
          <p:cNvPr id="17" name="TextBox 16"/>
          <p:cNvSpPr txBox="1"/>
          <p:nvPr/>
        </p:nvSpPr>
        <p:spPr>
          <a:xfrm>
            <a:off x="3962400" y="3159204"/>
            <a:ext cx="2514600" cy="369332"/>
          </a:xfrm>
          <a:prstGeom prst="rect">
            <a:avLst/>
          </a:prstGeom>
          <a:noFill/>
        </p:spPr>
        <p:txBody>
          <a:bodyPr wrap="square" rtlCol="0">
            <a:spAutoFit/>
          </a:bodyPr>
          <a:lstStyle/>
          <a:p>
            <a:r>
              <a:rPr lang="en-US" dirty="0" smtClean="0"/>
              <a:t>How Landsat Works</a:t>
            </a:r>
            <a:endParaRPr lang="en-US" dirty="0"/>
          </a:p>
        </p:txBody>
      </p:sp>
      <p:sp>
        <p:nvSpPr>
          <p:cNvPr id="18" name="TextBox 17"/>
          <p:cNvSpPr txBox="1"/>
          <p:nvPr/>
        </p:nvSpPr>
        <p:spPr>
          <a:xfrm>
            <a:off x="4495800" y="4278868"/>
            <a:ext cx="2590800" cy="369332"/>
          </a:xfrm>
          <a:prstGeom prst="rect">
            <a:avLst/>
          </a:prstGeom>
          <a:noFill/>
        </p:spPr>
        <p:txBody>
          <a:bodyPr wrap="square" rtlCol="0">
            <a:spAutoFit/>
          </a:bodyPr>
          <a:lstStyle/>
          <a:p>
            <a:r>
              <a:rPr lang="en-US" dirty="0" smtClean="0"/>
              <a:t>Foucault’s Pendulum</a:t>
            </a:r>
            <a:endParaRPr lang="en-US" dirty="0"/>
          </a:p>
        </p:txBody>
      </p:sp>
      <p:sp>
        <p:nvSpPr>
          <p:cNvPr id="19" name="TextBox 18"/>
          <p:cNvSpPr txBox="1"/>
          <p:nvPr/>
        </p:nvSpPr>
        <p:spPr>
          <a:xfrm>
            <a:off x="2743200" y="2016204"/>
            <a:ext cx="3810000" cy="381000"/>
          </a:xfrm>
          <a:prstGeom prst="rect">
            <a:avLst/>
          </a:prstGeom>
          <a:noFill/>
        </p:spPr>
        <p:txBody>
          <a:bodyPr wrap="square" rtlCol="0">
            <a:spAutoFit/>
          </a:bodyPr>
          <a:lstStyle/>
          <a:p>
            <a:r>
              <a:rPr lang="en-US" dirty="0" smtClean="0"/>
              <a:t>Volcanic Ash Plumes from Space</a:t>
            </a:r>
            <a:endParaRPr lang="en-US" dirty="0"/>
          </a:p>
        </p:txBody>
      </p:sp>
      <p:sp>
        <p:nvSpPr>
          <p:cNvPr id="20" name="TextBox 19"/>
          <p:cNvSpPr txBox="1"/>
          <p:nvPr/>
        </p:nvSpPr>
        <p:spPr>
          <a:xfrm>
            <a:off x="5257800" y="4595336"/>
            <a:ext cx="3124200" cy="381000"/>
          </a:xfrm>
          <a:prstGeom prst="rect">
            <a:avLst/>
          </a:prstGeom>
          <a:noFill/>
        </p:spPr>
        <p:txBody>
          <a:bodyPr wrap="square" rtlCol="0">
            <a:spAutoFit/>
          </a:bodyPr>
          <a:lstStyle/>
          <a:p>
            <a:r>
              <a:rPr lang="en-US" dirty="0" smtClean="0"/>
              <a:t>Tracking Hurricane Sandy</a:t>
            </a:r>
            <a:endParaRPr lang="en-US" dirty="0"/>
          </a:p>
        </p:txBody>
      </p:sp>
      <p:sp>
        <p:nvSpPr>
          <p:cNvPr id="21" name="TextBox 20"/>
          <p:cNvSpPr txBox="1"/>
          <p:nvPr/>
        </p:nvSpPr>
        <p:spPr>
          <a:xfrm>
            <a:off x="685800" y="4302204"/>
            <a:ext cx="3048000" cy="369332"/>
          </a:xfrm>
          <a:prstGeom prst="rect">
            <a:avLst/>
          </a:prstGeom>
          <a:noFill/>
        </p:spPr>
        <p:txBody>
          <a:bodyPr wrap="square" rtlCol="0">
            <a:spAutoFit/>
          </a:bodyPr>
          <a:lstStyle/>
          <a:p>
            <a:r>
              <a:rPr lang="en-US" dirty="0" smtClean="0"/>
              <a:t>World-Wide Weather</a:t>
            </a:r>
            <a:endParaRPr lang="en-US" dirty="0"/>
          </a:p>
        </p:txBody>
      </p:sp>
      <p:sp>
        <p:nvSpPr>
          <p:cNvPr id="22" name="TextBox 21"/>
          <p:cNvSpPr txBox="1"/>
          <p:nvPr/>
        </p:nvSpPr>
        <p:spPr>
          <a:xfrm>
            <a:off x="5486400" y="3540204"/>
            <a:ext cx="2743200" cy="381000"/>
          </a:xfrm>
          <a:prstGeom prst="rect">
            <a:avLst/>
          </a:prstGeom>
          <a:noFill/>
        </p:spPr>
        <p:txBody>
          <a:bodyPr wrap="square" rtlCol="0">
            <a:spAutoFit/>
          </a:bodyPr>
          <a:lstStyle/>
          <a:p>
            <a:r>
              <a:rPr lang="en-US" dirty="0" smtClean="0"/>
              <a:t>Identifying Landforms</a:t>
            </a:r>
            <a:endParaRPr lang="en-US" dirty="0"/>
          </a:p>
        </p:txBody>
      </p:sp>
      <p:sp>
        <p:nvSpPr>
          <p:cNvPr id="23" name="TextBox 22"/>
          <p:cNvSpPr txBox="1"/>
          <p:nvPr/>
        </p:nvSpPr>
        <p:spPr>
          <a:xfrm>
            <a:off x="381000" y="2778204"/>
            <a:ext cx="3200400" cy="369332"/>
          </a:xfrm>
          <a:prstGeom prst="rect">
            <a:avLst/>
          </a:prstGeom>
          <a:noFill/>
        </p:spPr>
        <p:txBody>
          <a:bodyPr wrap="square" rtlCol="0">
            <a:spAutoFit/>
          </a:bodyPr>
          <a:lstStyle/>
          <a:p>
            <a:r>
              <a:rPr lang="en-US" dirty="0" smtClean="0"/>
              <a:t>FIZZ-POP! Action-Reaction</a:t>
            </a:r>
            <a:endParaRPr lang="en-US" dirty="0"/>
          </a:p>
        </p:txBody>
      </p:sp>
      <p:sp>
        <p:nvSpPr>
          <p:cNvPr id="24" name="TextBox 23"/>
          <p:cNvSpPr txBox="1"/>
          <p:nvPr/>
        </p:nvSpPr>
        <p:spPr>
          <a:xfrm>
            <a:off x="0" y="1295400"/>
            <a:ext cx="9144000" cy="461665"/>
          </a:xfrm>
          <a:prstGeom prst="rect">
            <a:avLst/>
          </a:prstGeom>
          <a:noFill/>
        </p:spPr>
        <p:txBody>
          <a:bodyPr wrap="square" rtlCol="0">
            <a:spAutoFit/>
          </a:bodyPr>
          <a:lstStyle/>
          <a:p>
            <a:pPr algn="ctr"/>
            <a:r>
              <a:rPr lang="en-US" sz="2400" b="1" dirty="0" smtClean="0">
                <a:effectLst>
                  <a:outerShdw blurRad="38100" dist="38100" dir="2700000" algn="tl">
                    <a:srgbClr val="000000">
                      <a:alpha val="43137"/>
                    </a:srgbClr>
                  </a:outerShdw>
                </a:effectLst>
              </a:rPr>
              <a:t>Some Lesson Plan Titles</a:t>
            </a:r>
            <a:endParaRPr lang="en-US" sz="2400" b="1"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
                                  </p:stCondLst>
                                  <p:iterate type="wd">
                                    <p:tmAbs val="100"/>
                                  </p:iterate>
                                  <p:childTnLst>
                                    <p:set>
                                      <p:cBhvr>
                                        <p:cTn id="6" dur="1" fill="hold">
                                          <p:stCondLst>
                                            <p:cond delay="0"/>
                                          </p:stCondLst>
                                        </p:cTn>
                                        <p:tgtEl>
                                          <p:spTgt spid="9"/>
                                        </p:tgtEl>
                                        <p:attrNameLst>
                                          <p:attrName>style.visibility</p:attrName>
                                        </p:attrNameLst>
                                      </p:cBhvr>
                                      <p:to>
                                        <p:strVal val="visible"/>
                                      </p:to>
                                    </p:set>
                                  </p:childTnLst>
                                  <p:subTnLst>
                                    <p:animClr>
                                      <p:cBhvr override="childStyle">
                                        <p:cTn dur="1" fill="hold" display="0" masterRel="nextClick" afterEffect="1"/>
                                        <p:tgtEl>
                                          <p:spTgt spid="9"/>
                                        </p:tgtEl>
                                        <p:attrNameLst>
                                          <p:attrName>ppt_c</p:attrName>
                                        </p:attrNameLst>
                                      </p:cBhvr>
                                      <p:to>
                                        <a:schemeClr val="accent1"/>
                                      </p:to>
                                    </p:animClr>
                                  </p:subTnLst>
                                </p:cTn>
                              </p:par>
                            </p:childTnLst>
                          </p:cTn>
                        </p:par>
                        <p:par>
                          <p:cTn id="7" fill="hold">
                            <p:stCondLst>
                              <p:cond delay="1001"/>
                            </p:stCondLst>
                            <p:childTnLst>
                              <p:par>
                                <p:cTn id="8" presetID="1" presetClass="entr" presetSubtype="0" fill="hold" grpId="0" nodeType="afterEffect">
                                  <p:stCondLst>
                                    <p:cond delay="500"/>
                                  </p:stCondLst>
                                  <p:iterate type="wd">
                                    <p:tmAbs val="100"/>
                                  </p:iterate>
                                  <p:childTnLst>
                                    <p:set>
                                      <p:cBhvr>
                                        <p:cTn id="9" dur="1" fill="hold">
                                          <p:stCondLst>
                                            <p:cond delay="0"/>
                                          </p:stCondLst>
                                        </p:cTn>
                                        <p:tgtEl>
                                          <p:spTgt spid="7"/>
                                        </p:tgtEl>
                                        <p:attrNameLst>
                                          <p:attrName>style.visibility</p:attrName>
                                        </p:attrNameLst>
                                      </p:cBhvr>
                                      <p:to>
                                        <p:strVal val="visible"/>
                                      </p:to>
                                    </p:set>
                                  </p:childTnLst>
                                  <p:subTnLst>
                                    <p:animClr>
                                      <p:cBhvr override="childStyle">
                                        <p:cTn dur="1" fill="hold" display="0" masterRel="nextClick" afterEffect="1"/>
                                        <p:tgtEl>
                                          <p:spTgt spid="7"/>
                                        </p:tgtEl>
                                        <p:attrNameLst>
                                          <p:attrName>ppt_c</p:attrName>
                                        </p:attrNameLst>
                                      </p:cBhvr>
                                      <p:to>
                                        <a:schemeClr val="accent1"/>
                                      </p:to>
                                    </p:animClr>
                                  </p:subTnLst>
                                </p:cTn>
                              </p:par>
                            </p:childTnLst>
                          </p:cTn>
                        </p:par>
                        <p:par>
                          <p:cTn id="10" fill="hold">
                            <p:stCondLst>
                              <p:cond delay="1802"/>
                            </p:stCondLst>
                            <p:childTnLst>
                              <p:par>
                                <p:cTn id="11" presetID="1" presetClass="entr" presetSubtype="0" fill="hold" grpId="0" nodeType="afterEffect">
                                  <p:stCondLst>
                                    <p:cond delay="500"/>
                                  </p:stCondLst>
                                  <p:iterate type="wd">
                                    <p:tmAbs val="100"/>
                                  </p:iterate>
                                  <p:childTnLst>
                                    <p:set>
                                      <p:cBhvr>
                                        <p:cTn id="12" dur="1" fill="hold">
                                          <p:stCondLst>
                                            <p:cond delay="0"/>
                                          </p:stCondLst>
                                        </p:cTn>
                                        <p:tgtEl>
                                          <p:spTgt spid="22"/>
                                        </p:tgtEl>
                                        <p:attrNameLst>
                                          <p:attrName>style.visibility</p:attrName>
                                        </p:attrNameLst>
                                      </p:cBhvr>
                                      <p:to>
                                        <p:strVal val="visible"/>
                                      </p:to>
                                    </p:set>
                                  </p:childTnLst>
                                  <p:subTnLst>
                                    <p:animClr>
                                      <p:cBhvr override="childStyle">
                                        <p:cTn dur="1" fill="hold" display="0" masterRel="nextClick" afterEffect="1"/>
                                        <p:tgtEl>
                                          <p:spTgt spid="22"/>
                                        </p:tgtEl>
                                        <p:attrNameLst>
                                          <p:attrName>ppt_c</p:attrName>
                                        </p:attrNameLst>
                                      </p:cBhvr>
                                      <p:to>
                                        <a:schemeClr val="accent1"/>
                                      </p:to>
                                    </p:animClr>
                                  </p:subTnLst>
                                </p:cTn>
                              </p:par>
                            </p:childTnLst>
                          </p:cTn>
                        </p:par>
                        <p:par>
                          <p:cTn id="13" fill="hold">
                            <p:stCondLst>
                              <p:cond delay="2403"/>
                            </p:stCondLst>
                            <p:childTnLst>
                              <p:par>
                                <p:cTn id="14" presetID="1" presetClass="entr" presetSubtype="0" fill="hold" grpId="0" nodeType="afterEffect">
                                  <p:stCondLst>
                                    <p:cond delay="500"/>
                                  </p:stCondLst>
                                  <p:iterate type="wd">
                                    <p:tmAbs val="100"/>
                                  </p:iterate>
                                  <p:childTnLst>
                                    <p:set>
                                      <p:cBhvr>
                                        <p:cTn id="15" dur="1" fill="hold">
                                          <p:stCondLst>
                                            <p:cond delay="0"/>
                                          </p:stCondLst>
                                        </p:cTn>
                                        <p:tgtEl>
                                          <p:spTgt spid="10"/>
                                        </p:tgtEl>
                                        <p:attrNameLst>
                                          <p:attrName>style.visibility</p:attrName>
                                        </p:attrNameLst>
                                      </p:cBhvr>
                                      <p:to>
                                        <p:strVal val="visible"/>
                                      </p:to>
                                    </p:set>
                                  </p:childTnLst>
                                  <p:subTnLst>
                                    <p:animClr>
                                      <p:cBhvr override="childStyle">
                                        <p:cTn dur="1" fill="hold" display="0" masterRel="nextClick" afterEffect="1"/>
                                        <p:tgtEl>
                                          <p:spTgt spid="10"/>
                                        </p:tgtEl>
                                        <p:attrNameLst>
                                          <p:attrName>ppt_c</p:attrName>
                                        </p:attrNameLst>
                                      </p:cBhvr>
                                      <p:to>
                                        <a:schemeClr val="accent1"/>
                                      </p:to>
                                    </p:animClr>
                                  </p:subTnLst>
                                </p:cTn>
                              </p:par>
                            </p:childTnLst>
                          </p:cTn>
                        </p:par>
                        <p:par>
                          <p:cTn id="16" fill="hold">
                            <p:stCondLst>
                              <p:cond delay="3404"/>
                            </p:stCondLst>
                            <p:childTnLst>
                              <p:par>
                                <p:cTn id="17" presetID="1" presetClass="entr" presetSubtype="0" fill="hold" grpId="0" nodeType="afterEffect">
                                  <p:stCondLst>
                                    <p:cond delay="500"/>
                                  </p:stCondLst>
                                  <p:iterate type="wd">
                                    <p:tmAbs val="100"/>
                                  </p:iterate>
                                  <p:childTnLst>
                                    <p:set>
                                      <p:cBhvr>
                                        <p:cTn id="18" dur="1" fill="hold">
                                          <p:stCondLst>
                                            <p:cond delay="0"/>
                                          </p:stCondLst>
                                        </p:cTn>
                                        <p:tgtEl>
                                          <p:spTgt spid="14"/>
                                        </p:tgtEl>
                                        <p:attrNameLst>
                                          <p:attrName>style.visibility</p:attrName>
                                        </p:attrNameLst>
                                      </p:cBhvr>
                                      <p:to>
                                        <p:strVal val="visible"/>
                                      </p:to>
                                    </p:set>
                                  </p:childTnLst>
                                  <p:subTnLst>
                                    <p:animClr>
                                      <p:cBhvr override="childStyle">
                                        <p:cTn dur="1" fill="hold" display="0" masterRel="nextClick" afterEffect="1"/>
                                        <p:tgtEl>
                                          <p:spTgt spid="14"/>
                                        </p:tgtEl>
                                        <p:attrNameLst>
                                          <p:attrName>ppt_c</p:attrName>
                                        </p:attrNameLst>
                                      </p:cBhvr>
                                      <p:to>
                                        <a:schemeClr val="accent1"/>
                                      </p:to>
                                    </p:animClr>
                                  </p:subTnLst>
                                </p:cTn>
                              </p:par>
                            </p:childTnLst>
                          </p:cTn>
                        </p:par>
                        <p:par>
                          <p:cTn id="19" fill="hold">
                            <p:stCondLst>
                              <p:cond delay="4505"/>
                            </p:stCondLst>
                            <p:childTnLst>
                              <p:par>
                                <p:cTn id="20" presetID="1" presetClass="entr" presetSubtype="0" fill="hold" grpId="0" nodeType="afterEffect">
                                  <p:stCondLst>
                                    <p:cond delay="500"/>
                                  </p:stCondLst>
                                  <p:iterate type="wd">
                                    <p:tmAbs val="100"/>
                                  </p:iterate>
                                  <p:childTnLst>
                                    <p:set>
                                      <p:cBhvr>
                                        <p:cTn id="21" dur="1" fill="hold">
                                          <p:stCondLst>
                                            <p:cond delay="0"/>
                                          </p:stCondLst>
                                        </p:cTn>
                                        <p:tgtEl>
                                          <p:spTgt spid="23"/>
                                        </p:tgtEl>
                                        <p:attrNameLst>
                                          <p:attrName>style.visibility</p:attrName>
                                        </p:attrNameLst>
                                      </p:cBhvr>
                                      <p:to>
                                        <p:strVal val="visible"/>
                                      </p:to>
                                    </p:set>
                                  </p:childTnLst>
                                  <p:subTnLst>
                                    <p:animClr>
                                      <p:cBhvr override="childStyle">
                                        <p:cTn dur="1" fill="hold" display="0" masterRel="nextClick" afterEffect="1"/>
                                        <p:tgtEl>
                                          <p:spTgt spid="23"/>
                                        </p:tgtEl>
                                        <p:attrNameLst>
                                          <p:attrName>ppt_c</p:attrName>
                                        </p:attrNameLst>
                                      </p:cBhvr>
                                      <p:to>
                                        <a:schemeClr val="accent1"/>
                                      </p:to>
                                    </p:animClr>
                                  </p:subTnLst>
                                </p:cTn>
                              </p:par>
                            </p:childTnLst>
                          </p:cTn>
                        </p:par>
                        <p:par>
                          <p:cTn id="22" fill="hold">
                            <p:stCondLst>
                              <p:cond delay="5206"/>
                            </p:stCondLst>
                            <p:childTnLst>
                              <p:par>
                                <p:cTn id="23" presetID="1" presetClass="entr" presetSubtype="0" fill="hold" grpId="0" nodeType="afterEffect">
                                  <p:stCondLst>
                                    <p:cond delay="500"/>
                                  </p:stCondLst>
                                  <p:iterate type="wd">
                                    <p:tmAbs val="100"/>
                                  </p:iterate>
                                  <p:childTnLst>
                                    <p:set>
                                      <p:cBhvr>
                                        <p:cTn id="24" dur="1" fill="hold">
                                          <p:stCondLst>
                                            <p:cond delay="0"/>
                                          </p:stCondLst>
                                        </p:cTn>
                                        <p:tgtEl>
                                          <p:spTgt spid="12"/>
                                        </p:tgtEl>
                                        <p:attrNameLst>
                                          <p:attrName>style.visibility</p:attrName>
                                        </p:attrNameLst>
                                      </p:cBhvr>
                                      <p:to>
                                        <p:strVal val="visible"/>
                                      </p:to>
                                    </p:set>
                                  </p:childTnLst>
                                  <p:subTnLst>
                                    <p:animClr>
                                      <p:cBhvr override="childStyle">
                                        <p:cTn dur="1" fill="hold" display="0" masterRel="nextClick" afterEffect="1"/>
                                        <p:tgtEl>
                                          <p:spTgt spid="12"/>
                                        </p:tgtEl>
                                        <p:attrNameLst>
                                          <p:attrName>ppt_c</p:attrName>
                                        </p:attrNameLst>
                                      </p:cBhvr>
                                      <p:to>
                                        <a:schemeClr val="accent1"/>
                                      </p:to>
                                    </p:animClr>
                                  </p:subTnLst>
                                </p:cTn>
                              </p:par>
                            </p:childTnLst>
                          </p:cTn>
                        </p:par>
                        <p:par>
                          <p:cTn id="25" fill="hold">
                            <p:stCondLst>
                              <p:cond delay="5907"/>
                            </p:stCondLst>
                            <p:childTnLst>
                              <p:par>
                                <p:cTn id="26" presetID="1" presetClass="entr" presetSubtype="0" fill="hold" grpId="0" nodeType="afterEffect">
                                  <p:stCondLst>
                                    <p:cond delay="500"/>
                                  </p:stCondLst>
                                  <p:iterate type="wd">
                                    <p:tmAbs val="100"/>
                                  </p:iterate>
                                  <p:childTnLst>
                                    <p:set>
                                      <p:cBhvr>
                                        <p:cTn id="27" dur="1" fill="hold">
                                          <p:stCondLst>
                                            <p:cond delay="0"/>
                                          </p:stCondLst>
                                        </p:cTn>
                                        <p:tgtEl>
                                          <p:spTgt spid="15"/>
                                        </p:tgtEl>
                                        <p:attrNameLst>
                                          <p:attrName>style.visibility</p:attrName>
                                        </p:attrNameLst>
                                      </p:cBhvr>
                                      <p:to>
                                        <p:strVal val="visible"/>
                                      </p:to>
                                    </p:set>
                                  </p:childTnLst>
                                  <p:subTnLst>
                                    <p:animClr>
                                      <p:cBhvr override="childStyle">
                                        <p:cTn dur="1" fill="hold" display="0" masterRel="nextClick" afterEffect="1"/>
                                        <p:tgtEl>
                                          <p:spTgt spid="15"/>
                                        </p:tgtEl>
                                        <p:attrNameLst>
                                          <p:attrName>ppt_c</p:attrName>
                                        </p:attrNameLst>
                                      </p:cBhvr>
                                      <p:to>
                                        <a:schemeClr val="accent1"/>
                                      </p:to>
                                    </p:animClr>
                                  </p:subTnLst>
                                </p:cTn>
                              </p:par>
                            </p:childTnLst>
                          </p:cTn>
                        </p:par>
                        <p:par>
                          <p:cTn id="28" fill="hold">
                            <p:stCondLst>
                              <p:cond delay="6708"/>
                            </p:stCondLst>
                            <p:childTnLst>
                              <p:par>
                                <p:cTn id="29" presetID="1" presetClass="entr" presetSubtype="0" fill="hold" grpId="0" nodeType="afterEffect">
                                  <p:stCondLst>
                                    <p:cond delay="500"/>
                                  </p:stCondLst>
                                  <p:iterate type="wd">
                                    <p:tmAbs val="100"/>
                                  </p:iterate>
                                  <p:childTnLst>
                                    <p:set>
                                      <p:cBhvr>
                                        <p:cTn id="30" dur="1" fill="hold">
                                          <p:stCondLst>
                                            <p:cond delay="0"/>
                                          </p:stCondLst>
                                        </p:cTn>
                                        <p:tgtEl>
                                          <p:spTgt spid="16"/>
                                        </p:tgtEl>
                                        <p:attrNameLst>
                                          <p:attrName>style.visibility</p:attrName>
                                        </p:attrNameLst>
                                      </p:cBhvr>
                                      <p:to>
                                        <p:strVal val="visible"/>
                                      </p:to>
                                    </p:set>
                                  </p:childTnLst>
                                  <p:subTnLst>
                                    <p:animClr>
                                      <p:cBhvr override="childStyle">
                                        <p:cTn dur="1" fill="hold" display="0" masterRel="nextClick" afterEffect="1"/>
                                        <p:tgtEl>
                                          <p:spTgt spid="16"/>
                                        </p:tgtEl>
                                        <p:attrNameLst>
                                          <p:attrName>ppt_c</p:attrName>
                                        </p:attrNameLst>
                                      </p:cBhvr>
                                      <p:to>
                                        <a:schemeClr val="accent1"/>
                                      </p:to>
                                    </p:animClr>
                                  </p:subTnLst>
                                </p:cTn>
                              </p:par>
                            </p:childTnLst>
                          </p:cTn>
                        </p:par>
                        <p:par>
                          <p:cTn id="31" fill="hold">
                            <p:stCondLst>
                              <p:cond delay="7409"/>
                            </p:stCondLst>
                            <p:childTnLst>
                              <p:par>
                                <p:cTn id="32" presetID="1" presetClass="entr" presetSubtype="0" fill="hold" grpId="0" nodeType="afterEffect">
                                  <p:stCondLst>
                                    <p:cond delay="500"/>
                                  </p:stCondLst>
                                  <p:iterate type="wd">
                                    <p:tmAbs val="100"/>
                                  </p:iterate>
                                  <p:childTnLst>
                                    <p:set>
                                      <p:cBhvr>
                                        <p:cTn id="33" dur="1" fill="hold">
                                          <p:stCondLst>
                                            <p:cond delay="0"/>
                                          </p:stCondLst>
                                        </p:cTn>
                                        <p:tgtEl>
                                          <p:spTgt spid="11"/>
                                        </p:tgtEl>
                                        <p:attrNameLst>
                                          <p:attrName>style.visibility</p:attrName>
                                        </p:attrNameLst>
                                      </p:cBhvr>
                                      <p:to>
                                        <p:strVal val="visible"/>
                                      </p:to>
                                    </p:set>
                                  </p:childTnLst>
                                  <p:subTnLst>
                                    <p:animClr>
                                      <p:cBhvr override="childStyle">
                                        <p:cTn dur="1" fill="hold" display="0" masterRel="nextClick" afterEffect="1"/>
                                        <p:tgtEl>
                                          <p:spTgt spid="11"/>
                                        </p:tgtEl>
                                        <p:attrNameLst>
                                          <p:attrName>ppt_c</p:attrName>
                                        </p:attrNameLst>
                                      </p:cBhvr>
                                      <p:to>
                                        <a:schemeClr val="accent1"/>
                                      </p:to>
                                    </p:animClr>
                                  </p:subTnLst>
                                </p:cTn>
                              </p:par>
                            </p:childTnLst>
                          </p:cTn>
                        </p:par>
                        <p:par>
                          <p:cTn id="34" fill="hold">
                            <p:stCondLst>
                              <p:cond delay="8110"/>
                            </p:stCondLst>
                            <p:childTnLst>
                              <p:par>
                                <p:cTn id="35" presetID="1" presetClass="entr" presetSubtype="0" fill="hold" grpId="0" nodeType="afterEffect">
                                  <p:stCondLst>
                                    <p:cond delay="500"/>
                                  </p:stCondLst>
                                  <p:iterate type="wd">
                                    <p:tmAbs val="100"/>
                                  </p:iterate>
                                  <p:childTnLst>
                                    <p:set>
                                      <p:cBhvr>
                                        <p:cTn id="36" dur="1" fill="hold">
                                          <p:stCondLst>
                                            <p:cond delay="0"/>
                                          </p:stCondLst>
                                        </p:cTn>
                                        <p:tgtEl>
                                          <p:spTgt spid="19"/>
                                        </p:tgtEl>
                                        <p:attrNameLst>
                                          <p:attrName>style.visibility</p:attrName>
                                        </p:attrNameLst>
                                      </p:cBhvr>
                                      <p:to>
                                        <p:strVal val="visible"/>
                                      </p:to>
                                    </p:set>
                                  </p:childTnLst>
                                  <p:subTnLst>
                                    <p:animClr>
                                      <p:cBhvr override="childStyle">
                                        <p:cTn dur="1" fill="hold" display="0" masterRel="nextClick" afterEffect="1"/>
                                        <p:tgtEl>
                                          <p:spTgt spid="19"/>
                                        </p:tgtEl>
                                        <p:attrNameLst>
                                          <p:attrName>ppt_c</p:attrName>
                                        </p:attrNameLst>
                                      </p:cBhvr>
                                      <p:to>
                                        <a:schemeClr val="accent1"/>
                                      </p:to>
                                    </p:animClr>
                                  </p:subTnLst>
                                </p:cTn>
                              </p:par>
                            </p:childTnLst>
                          </p:cTn>
                        </p:par>
                        <p:par>
                          <p:cTn id="37" fill="hold">
                            <p:stCondLst>
                              <p:cond delay="9011"/>
                            </p:stCondLst>
                            <p:childTnLst>
                              <p:par>
                                <p:cTn id="38" presetID="1" presetClass="entr" presetSubtype="0" fill="hold" grpId="0" nodeType="afterEffect">
                                  <p:stCondLst>
                                    <p:cond delay="500"/>
                                  </p:stCondLst>
                                  <p:iterate type="wd">
                                    <p:tmAbs val="100"/>
                                  </p:iterate>
                                  <p:childTnLst>
                                    <p:set>
                                      <p:cBhvr>
                                        <p:cTn id="39" dur="1" fill="hold">
                                          <p:stCondLst>
                                            <p:cond delay="0"/>
                                          </p:stCondLst>
                                        </p:cTn>
                                        <p:tgtEl>
                                          <p:spTgt spid="8"/>
                                        </p:tgtEl>
                                        <p:attrNameLst>
                                          <p:attrName>style.visibility</p:attrName>
                                        </p:attrNameLst>
                                      </p:cBhvr>
                                      <p:to>
                                        <p:strVal val="visible"/>
                                      </p:to>
                                    </p:set>
                                  </p:childTnLst>
                                  <p:subTnLst>
                                    <p:animClr>
                                      <p:cBhvr override="childStyle">
                                        <p:cTn dur="1" fill="hold" display="0" masterRel="nextClick" afterEffect="1"/>
                                        <p:tgtEl>
                                          <p:spTgt spid="8"/>
                                        </p:tgtEl>
                                        <p:attrNameLst>
                                          <p:attrName>ppt_c</p:attrName>
                                        </p:attrNameLst>
                                      </p:cBhvr>
                                      <p:to>
                                        <a:schemeClr val="accent1"/>
                                      </p:to>
                                    </p:animClr>
                                  </p:subTnLst>
                                </p:cTn>
                              </p:par>
                            </p:childTnLst>
                          </p:cTn>
                        </p:par>
                        <p:par>
                          <p:cTn id="40" fill="hold">
                            <p:stCondLst>
                              <p:cond delay="9912"/>
                            </p:stCondLst>
                            <p:childTnLst>
                              <p:par>
                                <p:cTn id="41" presetID="1" presetClass="entr" presetSubtype="0" fill="hold" grpId="0" nodeType="afterEffect">
                                  <p:stCondLst>
                                    <p:cond delay="500"/>
                                  </p:stCondLst>
                                  <p:iterate type="wd">
                                    <p:tmAbs val="100"/>
                                  </p:iterate>
                                  <p:childTnLst>
                                    <p:set>
                                      <p:cBhvr>
                                        <p:cTn id="42" dur="1" fill="hold">
                                          <p:stCondLst>
                                            <p:cond delay="0"/>
                                          </p:stCondLst>
                                        </p:cTn>
                                        <p:tgtEl>
                                          <p:spTgt spid="18"/>
                                        </p:tgtEl>
                                        <p:attrNameLst>
                                          <p:attrName>style.visibility</p:attrName>
                                        </p:attrNameLst>
                                      </p:cBhvr>
                                      <p:to>
                                        <p:strVal val="visible"/>
                                      </p:to>
                                    </p:set>
                                  </p:childTnLst>
                                  <p:subTnLst>
                                    <p:animClr>
                                      <p:cBhvr override="childStyle">
                                        <p:cTn dur="1" fill="hold" display="0" masterRel="nextClick" afterEffect="1"/>
                                        <p:tgtEl>
                                          <p:spTgt spid="18"/>
                                        </p:tgtEl>
                                        <p:attrNameLst>
                                          <p:attrName>ppt_c</p:attrName>
                                        </p:attrNameLst>
                                      </p:cBhvr>
                                      <p:to>
                                        <a:schemeClr val="accent1"/>
                                      </p:to>
                                    </p:animClr>
                                  </p:subTnLst>
                                </p:cTn>
                              </p:par>
                            </p:childTnLst>
                          </p:cTn>
                        </p:par>
                        <p:par>
                          <p:cTn id="43" fill="hold">
                            <p:stCondLst>
                              <p:cond delay="10513"/>
                            </p:stCondLst>
                            <p:childTnLst>
                              <p:par>
                                <p:cTn id="44" presetID="1" presetClass="entr" presetSubtype="0" fill="hold" grpId="0" nodeType="afterEffect">
                                  <p:stCondLst>
                                    <p:cond delay="500"/>
                                  </p:stCondLst>
                                  <p:iterate type="wd">
                                    <p:tmAbs val="100"/>
                                  </p:iterate>
                                  <p:childTnLst>
                                    <p:set>
                                      <p:cBhvr>
                                        <p:cTn id="45" dur="1" fill="hold">
                                          <p:stCondLst>
                                            <p:cond delay="0"/>
                                          </p:stCondLst>
                                        </p:cTn>
                                        <p:tgtEl>
                                          <p:spTgt spid="17"/>
                                        </p:tgtEl>
                                        <p:attrNameLst>
                                          <p:attrName>style.visibility</p:attrName>
                                        </p:attrNameLst>
                                      </p:cBhvr>
                                      <p:to>
                                        <p:strVal val="visible"/>
                                      </p:to>
                                    </p:set>
                                  </p:childTnLst>
                                  <p:subTnLst>
                                    <p:animClr>
                                      <p:cBhvr override="childStyle">
                                        <p:cTn dur="1" fill="hold" display="0" masterRel="nextClick" afterEffect="1"/>
                                        <p:tgtEl>
                                          <p:spTgt spid="17"/>
                                        </p:tgtEl>
                                        <p:attrNameLst>
                                          <p:attrName>ppt_c</p:attrName>
                                        </p:attrNameLst>
                                      </p:cBhvr>
                                      <p:to>
                                        <a:schemeClr val="accent1"/>
                                      </p:to>
                                    </p:animClr>
                                  </p:subTnLst>
                                </p:cTn>
                              </p:par>
                            </p:childTnLst>
                          </p:cTn>
                        </p:par>
                        <p:par>
                          <p:cTn id="46" fill="hold">
                            <p:stCondLst>
                              <p:cond delay="11214"/>
                            </p:stCondLst>
                            <p:childTnLst>
                              <p:par>
                                <p:cTn id="47" presetID="1" presetClass="entr" presetSubtype="0" fill="hold" grpId="0" nodeType="afterEffect">
                                  <p:stCondLst>
                                    <p:cond delay="500"/>
                                  </p:stCondLst>
                                  <p:iterate type="wd">
                                    <p:tmAbs val="100"/>
                                  </p:iterate>
                                  <p:childTnLst>
                                    <p:set>
                                      <p:cBhvr>
                                        <p:cTn id="48" dur="1" fill="hold">
                                          <p:stCondLst>
                                            <p:cond delay="0"/>
                                          </p:stCondLst>
                                        </p:cTn>
                                        <p:tgtEl>
                                          <p:spTgt spid="21"/>
                                        </p:tgtEl>
                                        <p:attrNameLst>
                                          <p:attrName>style.visibility</p:attrName>
                                        </p:attrNameLst>
                                      </p:cBhvr>
                                      <p:to>
                                        <p:strVal val="visible"/>
                                      </p:to>
                                    </p:set>
                                  </p:childTnLst>
                                  <p:subTnLst>
                                    <p:animClr>
                                      <p:cBhvr override="childStyle">
                                        <p:cTn dur="1" fill="hold" display="0" masterRel="nextClick" afterEffect="1"/>
                                        <p:tgtEl>
                                          <p:spTgt spid="21"/>
                                        </p:tgtEl>
                                        <p:attrNameLst>
                                          <p:attrName>ppt_c</p:attrName>
                                        </p:attrNameLst>
                                      </p:cBhvr>
                                      <p:to>
                                        <a:schemeClr val="accent1"/>
                                      </p:to>
                                    </p:animClr>
                                  </p:subTnLst>
                                </p:cTn>
                              </p:par>
                            </p:childTnLst>
                          </p:cTn>
                        </p:par>
                        <p:par>
                          <p:cTn id="49" fill="hold">
                            <p:stCondLst>
                              <p:cond delay="11815"/>
                            </p:stCondLst>
                            <p:childTnLst>
                              <p:par>
                                <p:cTn id="50" presetID="1" presetClass="entr" presetSubtype="0" fill="hold" grpId="0" nodeType="afterEffect">
                                  <p:stCondLst>
                                    <p:cond delay="500"/>
                                  </p:stCondLst>
                                  <p:iterate type="wd">
                                    <p:tmAbs val="100"/>
                                  </p:iterate>
                                  <p:childTnLst>
                                    <p:set>
                                      <p:cBhvr>
                                        <p:cTn id="51" dur="1" fill="hold">
                                          <p:stCondLst>
                                            <p:cond delay="0"/>
                                          </p:stCondLst>
                                        </p:cTn>
                                        <p:tgtEl>
                                          <p:spTgt spid="20"/>
                                        </p:tgtEl>
                                        <p:attrNameLst>
                                          <p:attrName>style.visibility</p:attrName>
                                        </p:attrNameLst>
                                      </p:cBhvr>
                                      <p:to>
                                        <p:strVal val="visible"/>
                                      </p:to>
                                    </p:set>
                                  </p:childTnLst>
                                  <p:subTnLst>
                                    <p:animClr>
                                      <p:cBhvr override="childStyle">
                                        <p:cTn dur="1" fill="hold" display="0" masterRel="nextClick" afterEffect="1"/>
                                        <p:tgtEl>
                                          <p:spTgt spid="20"/>
                                        </p:tgtEl>
                                        <p:attrNameLst>
                                          <p:attrName>ppt_c</p:attrName>
                                        </p:attrNameLst>
                                      </p:cBhvr>
                                      <p:to>
                                        <a:schemeClr val="accent1"/>
                                      </p:to>
                                    </p:animClr>
                                  </p:subTnLst>
                                </p:cTn>
                              </p:par>
                            </p:childTnLst>
                          </p:cTn>
                        </p:par>
                        <p:par>
                          <p:cTn id="52" fill="hold">
                            <p:stCondLst>
                              <p:cond delay="12516"/>
                            </p:stCondLst>
                            <p:childTnLst>
                              <p:par>
                                <p:cTn id="53" presetID="10" presetClass="entr" presetSubtype="0" fill="hold" grpId="0" nodeType="after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fade">
                                      <p:cBhvr>
                                        <p:cTn id="55"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4" grpId="0"/>
      <p:bldP spid="15" grpId="0"/>
      <p:bldP spid="16" grpId="0"/>
      <p:bldP spid="17" grpId="0"/>
      <p:bldP spid="18" grpId="0"/>
      <p:bldP spid="19" grpId="0"/>
      <p:bldP spid="20" grpId="0"/>
      <p:bldP spid="21" grpId="0"/>
      <p:bldP spid="22" grpId="0"/>
      <p:bldP spid="23" grpId="0"/>
      <p:bldP spid="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1713103"/>
            <a:ext cx="8229600" cy="4525963"/>
          </a:xfrm>
        </p:spPr>
        <p:txBody>
          <a:bodyPr>
            <a:normAutofit fontScale="92500" lnSpcReduction="10000"/>
          </a:bodyPr>
          <a:lstStyle/>
          <a:p>
            <a:r>
              <a:rPr lang="en-US" dirty="0" smtClean="0"/>
              <a:t>Introduction</a:t>
            </a:r>
          </a:p>
          <a:p>
            <a:r>
              <a:rPr lang="en-US" dirty="0" smtClean="0"/>
              <a:t>Standards</a:t>
            </a:r>
          </a:p>
          <a:p>
            <a:r>
              <a:rPr lang="en-US" dirty="0" smtClean="0"/>
              <a:t>Objectives</a:t>
            </a:r>
          </a:p>
          <a:p>
            <a:r>
              <a:rPr lang="en-US" dirty="0" smtClean="0"/>
              <a:t>Assessment Suggestions</a:t>
            </a:r>
          </a:p>
          <a:p>
            <a:r>
              <a:rPr lang="en-US" dirty="0" smtClean="0"/>
              <a:t>Student Activity</a:t>
            </a:r>
          </a:p>
          <a:p>
            <a:r>
              <a:rPr lang="en-US" dirty="0" smtClean="0"/>
              <a:t>Background</a:t>
            </a:r>
          </a:p>
          <a:p>
            <a:r>
              <a:rPr lang="en-US" dirty="0" smtClean="0"/>
              <a:t>Preparation</a:t>
            </a:r>
          </a:p>
          <a:p>
            <a:r>
              <a:rPr lang="en-US" dirty="0" smtClean="0"/>
              <a:t>Acknowledgements</a:t>
            </a:r>
          </a:p>
          <a:p>
            <a:r>
              <a:rPr lang="en-US" dirty="0" smtClean="0"/>
              <a:t>Resources</a:t>
            </a:r>
          </a:p>
          <a:p>
            <a:r>
              <a:rPr lang="en-US" dirty="0" smtClean="0"/>
              <a:t>Answer Key</a:t>
            </a:r>
          </a:p>
          <a:p>
            <a:r>
              <a:rPr lang="en-US" dirty="0" smtClean="0"/>
              <a:t>PDF</a:t>
            </a:r>
          </a:p>
          <a:p>
            <a:endParaRPr lang="en-US" dirty="0" smtClean="0"/>
          </a:p>
        </p:txBody>
      </p:sp>
      <p:sp>
        <p:nvSpPr>
          <p:cNvPr id="3" name="Date Placeholder 2"/>
          <p:cNvSpPr>
            <a:spLocks noGrp="1"/>
          </p:cNvSpPr>
          <p:nvPr>
            <p:ph type="dt" sz="half" idx="10"/>
          </p:nvPr>
        </p:nvSpPr>
        <p:spPr/>
        <p:txBody>
          <a:bodyPr/>
          <a:lstStyle/>
          <a:p>
            <a:r>
              <a:rPr lang="en-US" smtClean="0"/>
              <a:t>August 1, 2014</a:t>
            </a:r>
            <a:endParaRPr lang="en-US" dirty="0"/>
          </a:p>
        </p:txBody>
      </p:sp>
      <p:sp>
        <p:nvSpPr>
          <p:cNvPr id="4" name="Footer Placeholder 3"/>
          <p:cNvSpPr>
            <a:spLocks noGrp="1"/>
          </p:cNvSpPr>
          <p:nvPr>
            <p:ph type="ftr" sz="quarter" idx="11"/>
          </p:nvPr>
        </p:nvSpPr>
        <p:spPr/>
        <p:txBody>
          <a:bodyPr/>
          <a:lstStyle/>
          <a:p>
            <a:r>
              <a:rPr lang="en-US" smtClean="0"/>
              <a:t>Satellites &amp; Education Conference XXVII</a:t>
            </a:r>
            <a:endParaRPr lang="en-US" dirty="0"/>
          </a:p>
        </p:txBody>
      </p:sp>
      <p:sp>
        <p:nvSpPr>
          <p:cNvPr id="5" name="Slide Number Placeholder 4"/>
          <p:cNvSpPr>
            <a:spLocks noGrp="1"/>
          </p:cNvSpPr>
          <p:nvPr>
            <p:ph type="sldNum" sz="quarter" idx="12"/>
          </p:nvPr>
        </p:nvSpPr>
        <p:spPr/>
        <p:txBody>
          <a:bodyPr/>
          <a:lstStyle/>
          <a:p>
            <a:r>
              <a:rPr lang="en-US" i="1" smtClean="0"/>
              <a:t>More Lessons from the Sky</a:t>
            </a:r>
            <a:r>
              <a:rPr lang="en-US" smtClean="0"/>
              <a:t>        </a:t>
            </a:r>
            <a:fld id="{4F9CACC9-E3DE-4225-8813-4235860FC062}" type="slidenum">
              <a:rPr lang="en-US" smtClean="0"/>
              <a:pPr/>
              <a:t>6</a:t>
            </a:fld>
            <a:endParaRPr lang="en-US" dirty="0"/>
          </a:p>
        </p:txBody>
      </p:sp>
      <p:sp>
        <p:nvSpPr>
          <p:cNvPr id="6" name="Title 5"/>
          <p:cNvSpPr>
            <a:spLocks noGrp="1"/>
          </p:cNvSpPr>
          <p:nvPr>
            <p:ph type="title"/>
          </p:nvPr>
        </p:nvSpPr>
        <p:spPr/>
        <p:txBody>
          <a:bodyPr/>
          <a:lstStyle/>
          <a:p>
            <a:r>
              <a:rPr lang="en-US" i="1" dirty="0" smtClean="0"/>
              <a:t>MORE LESSONS from the SKY</a:t>
            </a:r>
            <a:endParaRPr lang="en-US" i="1" dirty="0"/>
          </a:p>
        </p:txBody>
      </p:sp>
      <p:sp>
        <p:nvSpPr>
          <p:cNvPr id="10" name="Content Placeholder 9"/>
          <p:cNvSpPr>
            <a:spLocks noGrp="1"/>
          </p:cNvSpPr>
          <p:nvPr>
            <p:ph sz="quarter" idx="4294967295"/>
          </p:nvPr>
        </p:nvSpPr>
        <p:spPr>
          <a:xfrm>
            <a:off x="5102225" y="1676400"/>
            <a:ext cx="4041775" cy="3941763"/>
          </a:xfrm>
        </p:spPr>
        <p:txBody>
          <a:bodyPr>
            <a:normAutofit lnSpcReduction="10000"/>
          </a:bodyPr>
          <a:lstStyle/>
          <a:p>
            <a:r>
              <a:rPr lang="en-US" sz="2500" dirty="0" smtClean="0"/>
              <a:t>Invitation</a:t>
            </a:r>
          </a:p>
          <a:p>
            <a:r>
              <a:rPr lang="en-US" sz="2500" dirty="0" smtClean="0"/>
              <a:t>Worksheets</a:t>
            </a:r>
          </a:p>
          <a:p>
            <a:pPr lvl="1"/>
            <a:r>
              <a:rPr lang="en-US" sz="2500" dirty="0" smtClean="0"/>
              <a:t>5E Inquiry</a:t>
            </a:r>
          </a:p>
          <a:p>
            <a:pPr lvl="1"/>
            <a:r>
              <a:rPr lang="en-US" sz="2500" dirty="0" smtClean="0"/>
              <a:t>Skill Tutorial</a:t>
            </a:r>
          </a:p>
          <a:p>
            <a:pPr lvl="1"/>
            <a:r>
              <a:rPr lang="en-US" sz="2500" dirty="0" smtClean="0"/>
              <a:t>Coop Learning Strategies</a:t>
            </a:r>
          </a:p>
          <a:p>
            <a:pPr lvl="1"/>
            <a:r>
              <a:rPr lang="en-US" sz="2500" dirty="0" smtClean="0"/>
              <a:t>Other</a:t>
            </a:r>
          </a:p>
          <a:p>
            <a:r>
              <a:rPr lang="en-US" sz="2500" dirty="0" smtClean="0"/>
              <a:t>Answer Sheet</a:t>
            </a:r>
          </a:p>
          <a:p>
            <a:r>
              <a:rPr lang="en-US" sz="2500" i="1" dirty="0" smtClean="0"/>
              <a:t>Your Turn </a:t>
            </a:r>
            <a:r>
              <a:rPr lang="en-US" sz="2500" dirty="0" smtClean="0"/>
              <a:t>Activities</a:t>
            </a:r>
          </a:p>
          <a:p>
            <a:r>
              <a:rPr lang="en-US" sz="2500" dirty="0" smtClean="0"/>
              <a:t>DOC</a:t>
            </a:r>
          </a:p>
          <a:p>
            <a:endParaRPr lang="en-US" sz="2500" dirty="0" smtClean="0"/>
          </a:p>
        </p:txBody>
      </p:sp>
      <p:sp>
        <p:nvSpPr>
          <p:cNvPr id="9" name="TextBox 8"/>
          <p:cNvSpPr txBox="1"/>
          <p:nvPr/>
        </p:nvSpPr>
        <p:spPr>
          <a:xfrm>
            <a:off x="381000" y="1371600"/>
            <a:ext cx="3276600" cy="400110"/>
          </a:xfrm>
          <a:prstGeom prst="rect">
            <a:avLst/>
          </a:prstGeom>
          <a:noFill/>
        </p:spPr>
        <p:txBody>
          <a:bodyPr wrap="square" rtlCol="0">
            <a:spAutoFit/>
          </a:bodyPr>
          <a:lstStyle/>
          <a:p>
            <a:pPr marL="365760" indent="-256032">
              <a:lnSpc>
                <a:spcPct val="80000"/>
              </a:lnSpc>
              <a:spcBef>
                <a:spcPts val="400"/>
              </a:spcBef>
              <a:buClr>
                <a:schemeClr val="accent1"/>
              </a:buClr>
              <a:buSzPct val="68000"/>
            </a:pPr>
            <a:r>
              <a:rPr lang="en-US" sz="2500" b="1" dirty="0" smtClean="0">
                <a:effectLst>
                  <a:outerShdw blurRad="38100" dist="38100" dir="2700000" algn="tl">
                    <a:srgbClr val="000000">
                      <a:alpha val="43137"/>
                    </a:srgbClr>
                  </a:outerShdw>
                </a:effectLst>
              </a:rPr>
              <a:t>TEACHING NOTES</a:t>
            </a:r>
          </a:p>
        </p:txBody>
      </p:sp>
      <p:sp>
        <p:nvSpPr>
          <p:cNvPr id="11" name="TextBox 10"/>
          <p:cNvSpPr txBox="1"/>
          <p:nvPr/>
        </p:nvSpPr>
        <p:spPr>
          <a:xfrm>
            <a:off x="5029200" y="1295400"/>
            <a:ext cx="3657600" cy="477054"/>
          </a:xfrm>
          <a:prstGeom prst="rect">
            <a:avLst/>
          </a:prstGeom>
          <a:noFill/>
        </p:spPr>
        <p:txBody>
          <a:bodyPr wrap="square" rtlCol="0">
            <a:spAutoFit/>
          </a:bodyPr>
          <a:lstStyle/>
          <a:p>
            <a:pPr marL="365760" indent="-256032">
              <a:spcBef>
                <a:spcPts val="400"/>
              </a:spcBef>
              <a:buClr>
                <a:schemeClr val="accent1"/>
              </a:buClr>
              <a:buSzPct val="68000"/>
            </a:pPr>
            <a:r>
              <a:rPr lang="en-US" sz="2500" b="1" dirty="0" smtClean="0">
                <a:effectLst>
                  <a:outerShdw blurRad="38100" dist="38100" dir="2700000" algn="tl">
                    <a:srgbClr val="000000">
                      <a:alpha val="43137"/>
                    </a:srgbClr>
                  </a:outerShdw>
                </a:effectLst>
              </a:rPr>
              <a:t>STUDENT ACTIVITY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0">
                                            <p:txEl>
                                              <p:pRg st="1" end="1"/>
                                            </p:tx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0">
                                            <p:txEl>
                                              <p:pRg st="2" end="2"/>
                                            </p:tx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0">
                                            <p:txEl>
                                              <p:pRg st="3" end="3"/>
                                            </p:txEl>
                                          </p:spTgt>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0">
                                            <p:txEl>
                                              <p:pRg st="4" end="4"/>
                                            </p:txEl>
                                          </p:spTgt>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0" grpId="0" build="p"/>
      <p:bldP spid="9"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smtClean="0"/>
              <a:t>National Science Education Standards </a:t>
            </a:r>
            <a:r>
              <a:rPr lang="en-US" dirty="0" smtClean="0"/>
              <a:t>– 1991</a:t>
            </a:r>
          </a:p>
          <a:p>
            <a:endParaRPr lang="en-US" dirty="0" smtClean="0"/>
          </a:p>
          <a:p>
            <a:r>
              <a:rPr lang="en-US" dirty="0" smtClean="0"/>
              <a:t>Based on American Association for the Advancement of Science’s Project 2061…</a:t>
            </a:r>
          </a:p>
          <a:p>
            <a:pPr lvl="1"/>
            <a:r>
              <a:rPr lang="en-US" i="1" dirty="0" smtClean="0"/>
              <a:t>Science for All Americans</a:t>
            </a:r>
            <a:r>
              <a:rPr lang="en-US" dirty="0" smtClean="0"/>
              <a:t> - 1989</a:t>
            </a:r>
            <a:endParaRPr lang="en-US" i="1" dirty="0" smtClean="0"/>
          </a:p>
          <a:p>
            <a:pPr lvl="1"/>
            <a:r>
              <a:rPr lang="en-US" i="1" dirty="0" smtClean="0"/>
              <a:t>Benchmarks for Science Literacy </a:t>
            </a:r>
            <a:r>
              <a:rPr lang="en-US" smtClean="0"/>
              <a:t>- 1990</a:t>
            </a:r>
            <a:endParaRPr lang="en-US" dirty="0"/>
          </a:p>
        </p:txBody>
      </p:sp>
      <p:sp>
        <p:nvSpPr>
          <p:cNvPr id="3" name="Date Placeholder 2"/>
          <p:cNvSpPr>
            <a:spLocks noGrp="1"/>
          </p:cNvSpPr>
          <p:nvPr>
            <p:ph type="dt" sz="half" idx="10"/>
          </p:nvPr>
        </p:nvSpPr>
        <p:spPr/>
        <p:txBody>
          <a:bodyPr/>
          <a:lstStyle/>
          <a:p>
            <a:r>
              <a:rPr lang="en-US" smtClean="0"/>
              <a:t>August 1, 2014</a:t>
            </a:r>
            <a:endParaRPr lang="en-US" dirty="0"/>
          </a:p>
        </p:txBody>
      </p:sp>
      <p:sp>
        <p:nvSpPr>
          <p:cNvPr id="4" name="Footer Placeholder 3"/>
          <p:cNvSpPr>
            <a:spLocks noGrp="1"/>
          </p:cNvSpPr>
          <p:nvPr>
            <p:ph type="ftr" sz="quarter" idx="11"/>
          </p:nvPr>
        </p:nvSpPr>
        <p:spPr/>
        <p:txBody>
          <a:bodyPr/>
          <a:lstStyle/>
          <a:p>
            <a:r>
              <a:rPr lang="en-US" smtClean="0"/>
              <a:t>Satellites &amp; Education Conference XXVII</a:t>
            </a:r>
            <a:endParaRPr lang="en-US" dirty="0"/>
          </a:p>
        </p:txBody>
      </p:sp>
      <p:sp>
        <p:nvSpPr>
          <p:cNvPr id="5" name="Slide Number Placeholder 4"/>
          <p:cNvSpPr>
            <a:spLocks noGrp="1"/>
          </p:cNvSpPr>
          <p:nvPr>
            <p:ph type="sldNum" sz="quarter" idx="12"/>
          </p:nvPr>
        </p:nvSpPr>
        <p:spPr/>
        <p:txBody>
          <a:bodyPr/>
          <a:lstStyle/>
          <a:p>
            <a:r>
              <a:rPr lang="en-US" i="1" smtClean="0"/>
              <a:t>More Lessons from the Sky</a:t>
            </a:r>
            <a:r>
              <a:rPr lang="en-US" smtClean="0"/>
              <a:t>        </a:t>
            </a:r>
            <a:fld id="{4F9CACC9-E3DE-4225-8813-4235860FC062}" type="slidenum">
              <a:rPr lang="en-US" smtClean="0"/>
              <a:pPr/>
              <a:t>7</a:t>
            </a:fld>
            <a:endParaRPr lang="en-US" dirty="0"/>
          </a:p>
        </p:txBody>
      </p:sp>
      <p:sp>
        <p:nvSpPr>
          <p:cNvPr id="6" name="Title 5"/>
          <p:cNvSpPr>
            <a:spLocks noGrp="1"/>
          </p:cNvSpPr>
          <p:nvPr>
            <p:ph type="title"/>
          </p:nvPr>
        </p:nvSpPr>
        <p:spPr/>
        <p:txBody>
          <a:bodyPr/>
          <a:lstStyle/>
          <a:p>
            <a:r>
              <a:rPr lang="en-US" dirty="0" smtClean="0"/>
              <a:t>Standards Matched</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i="1" dirty="0" smtClean="0"/>
              <a:t>National Science Education Standards</a:t>
            </a:r>
            <a:r>
              <a:rPr lang="en-US" dirty="0" smtClean="0"/>
              <a:t> – 1991</a:t>
            </a:r>
          </a:p>
          <a:p>
            <a:pPr>
              <a:buNone/>
            </a:pPr>
            <a:endParaRPr lang="en-US" dirty="0" smtClean="0"/>
          </a:p>
          <a:p>
            <a:pPr algn="ctr">
              <a:buNone/>
            </a:pPr>
            <a:r>
              <a:rPr lang="en-US" u="sng" dirty="0" smtClean="0"/>
              <a:t>7 Categories of Standards</a:t>
            </a:r>
          </a:p>
          <a:p>
            <a:r>
              <a:rPr lang="en-US" dirty="0" smtClean="0"/>
              <a:t>Science as Inquiry</a:t>
            </a:r>
          </a:p>
          <a:p>
            <a:r>
              <a:rPr lang="en-US" dirty="0" smtClean="0"/>
              <a:t>Physical Science</a:t>
            </a:r>
          </a:p>
          <a:p>
            <a:r>
              <a:rPr lang="en-US" dirty="0" smtClean="0"/>
              <a:t>Life Science</a:t>
            </a:r>
          </a:p>
          <a:p>
            <a:r>
              <a:rPr lang="en-US" dirty="0" smtClean="0"/>
              <a:t>Earth and Space Science</a:t>
            </a:r>
          </a:p>
          <a:p>
            <a:r>
              <a:rPr lang="en-US" dirty="0" smtClean="0"/>
              <a:t>Science and Technology</a:t>
            </a:r>
          </a:p>
          <a:p>
            <a:r>
              <a:rPr lang="en-US" dirty="0" smtClean="0"/>
              <a:t>Science in Personal and Social Perspectives</a:t>
            </a:r>
          </a:p>
          <a:p>
            <a:r>
              <a:rPr lang="en-US" dirty="0" smtClean="0"/>
              <a:t>History and Nature of Science</a:t>
            </a:r>
          </a:p>
          <a:p>
            <a:endParaRPr lang="en-US" dirty="0" smtClean="0"/>
          </a:p>
          <a:p>
            <a:endParaRPr lang="en-US" dirty="0"/>
          </a:p>
        </p:txBody>
      </p:sp>
      <p:sp>
        <p:nvSpPr>
          <p:cNvPr id="3" name="Date Placeholder 2"/>
          <p:cNvSpPr>
            <a:spLocks noGrp="1"/>
          </p:cNvSpPr>
          <p:nvPr>
            <p:ph type="dt" sz="half" idx="10"/>
          </p:nvPr>
        </p:nvSpPr>
        <p:spPr/>
        <p:txBody>
          <a:bodyPr/>
          <a:lstStyle/>
          <a:p>
            <a:r>
              <a:rPr lang="en-US" smtClean="0"/>
              <a:t>August 1, 2014</a:t>
            </a:r>
            <a:endParaRPr lang="en-US" dirty="0"/>
          </a:p>
        </p:txBody>
      </p:sp>
      <p:sp>
        <p:nvSpPr>
          <p:cNvPr id="4" name="Footer Placeholder 3"/>
          <p:cNvSpPr>
            <a:spLocks noGrp="1"/>
          </p:cNvSpPr>
          <p:nvPr>
            <p:ph type="ftr" sz="quarter" idx="11"/>
          </p:nvPr>
        </p:nvSpPr>
        <p:spPr/>
        <p:txBody>
          <a:bodyPr/>
          <a:lstStyle/>
          <a:p>
            <a:r>
              <a:rPr lang="en-US" smtClean="0"/>
              <a:t>Satellites &amp; Education Conference XXVII</a:t>
            </a:r>
            <a:endParaRPr lang="en-US" dirty="0"/>
          </a:p>
        </p:txBody>
      </p:sp>
      <p:sp>
        <p:nvSpPr>
          <p:cNvPr id="5" name="Slide Number Placeholder 4"/>
          <p:cNvSpPr>
            <a:spLocks noGrp="1"/>
          </p:cNvSpPr>
          <p:nvPr>
            <p:ph type="sldNum" sz="quarter" idx="12"/>
          </p:nvPr>
        </p:nvSpPr>
        <p:spPr/>
        <p:txBody>
          <a:bodyPr/>
          <a:lstStyle/>
          <a:p>
            <a:r>
              <a:rPr lang="en-US" i="1" smtClean="0"/>
              <a:t>More Lessons from the Sky</a:t>
            </a:r>
            <a:r>
              <a:rPr lang="en-US" smtClean="0"/>
              <a:t>        </a:t>
            </a:r>
            <a:fld id="{4F9CACC9-E3DE-4225-8813-4235860FC062}" type="slidenum">
              <a:rPr lang="en-US" smtClean="0"/>
              <a:pPr/>
              <a:t>8</a:t>
            </a:fld>
            <a:endParaRPr lang="en-US" dirty="0"/>
          </a:p>
        </p:txBody>
      </p:sp>
      <p:sp>
        <p:nvSpPr>
          <p:cNvPr id="6" name="Title 5"/>
          <p:cNvSpPr>
            <a:spLocks noGrp="1"/>
          </p:cNvSpPr>
          <p:nvPr>
            <p:ph type="title"/>
          </p:nvPr>
        </p:nvSpPr>
        <p:spPr/>
        <p:txBody>
          <a:bodyPr/>
          <a:lstStyle/>
          <a:p>
            <a:r>
              <a:rPr lang="en-US" dirty="0" smtClean="0"/>
              <a:t>Standards Matched</a:t>
            </a:r>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i="1" dirty="0" smtClean="0"/>
              <a:t>National Science Education Standards</a:t>
            </a:r>
            <a:r>
              <a:rPr lang="en-US" dirty="0" smtClean="0"/>
              <a:t> – 1991</a:t>
            </a:r>
          </a:p>
          <a:p>
            <a:pPr>
              <a:buNone/>
            </a:pPr>
            <a:endParaRPr lang="en-US" dirty="0" smtClean="0"/>
          </a:p>
          <a:p>
            <a:pPr algn="ctr">
              <a:buNone/>
            </a:pPr>
            <a:r>
              <a:rPr lang="en-US" u="sng" dirty="0" smtClean="0"/>
              <a:t>7 Categories of Standards</a:t>
            </a:r>
          </a:p>
          <a:p>
            <a:r>
              <a:rPr lang="en-US" b="1" dirty="0" smtClean="0">
                <a:solidFill>
                  <a:srgbClr val="FF0000"/>
                </a:solidFill>
                <a:effectLst>
                  <a:outerShdw blurRad="38100" dist="38100" dir="2700000" algn="tl">
                    <a:srgbClr val="000000">
                      <a:alpha val="43137"/>
                    </a:srgbClr>
                  </a:outerShdw>
                </a:effectLst>
              </a:rPr>
              <a:t>Science as Inquiry</a:t>
            </a:r>
          </a:p>
          <a:p>
            <a:r>
              <a:rPr lang="en-US" dirty="0" smtClean="0"/>
              <a:t>Physical Science</a:t>
            </a:r>
          </a:p>
          <a:p>
            <a:r>
              <a:rPr lang="en-US" dirty="0" smtClean="0"/>
              <a:t>Life Science</a:t>
            </a:r>
          </a:p>
          <a:p>
            <a:r>
              <a:rPr lang="en-US" dirty="0" smtClean="0"/>
              <a:t>Earth and Space Science</a:t>
            </a:r>
          </a:p>
          <a:p>
            <a:r>
              <a:rPr lang="en-US" dirty="0" smtClean="0"/>
              <a:t>Science and Technology</a:t>
            </a:r>
          </a:p>
          <a:p>
            <a:r>
              <a:rPr lang="en-US" dirty="0" smtClean="0"/>
              <a:t>Science in Personal and Social Perspectives</a:t>
            </a:r>
          </a:p>
          <a:p>
            <a:r>
              <a:rPr lang="en-US" dirty="0" smtClean="0"/>
              <a:t>History and Nature of Science</a:t>
            </a:r>
          </a:p>
          <a:p>
            <a:endParaRPr lang="en-US" dirty="0" smtClean="0"/>
          </a:p>
          <a:p>
            <a:endParaRPr lang="en-US" dirty="0"/>
          </a:p>
        </p:txBody>
      </p:sp>
      <p:sp>
        <p:nvSpPr>
          <p:cNvPr id="3" name="Date Placeholder 2"/>
          <p:cNvSpPr>
            <a:spLocks noGrp="1"/>
          </p:cNvSpPr>
          <p:nvPr>
            <p:ph type="dt" sz="half" idx="10"/>
          </p:nvPr>
        </p:nvSpPr>
        <p:spPr/>
        <p:txBody>
          <a:bodyPr/>
          <a:lstStyle/>
          <a:p>
            <a:r>
              <a:rPr lang="en-US" smtClean="0"/>
              <a:t>August 1, 2014</a:t>
            </a:r>
            <a:endParaRPr lang="en-US" dirty="0"/>
          </a:p>
        </p:txBody>
      </p:sp>
      <p:sp>
        <p:nvSpPr>
          <p:cNvPr id="4" name="Footer Placeholder 3"/>
          <p:cNvSpPr>
            <a:spLocks noGrp="1"/>
          </p:cNvSpPr>
          <p:nvPr>
            <p:ph type="ftr" sz="quarter" idx="11"/>
          </p:nvPr>
        </p:nvSpPr>
        <p:spPr/>
        <p:txBody>
          <a:bodyPr/>
          <a:lstStyle/>
          <a:p>
            <a:r>
              <a:rPr lang="en-US" smtClean="0"/>
              <a:t>Satellites &amp; Education Conference XXVII</a:t>
            </a:r>
            <a:endParaRPr lang="en-US" dirty="0"/>
          </a:p>
        </p:txBody>
      </p:sp>
      <p:sp>
        <p:nvSpPr>
          <p:cNvPr id="5" name="Slide Number Placeholder 4"/>
          <p:cNvSpPr>
            <a:spLocks noGrp="1"/>
          </p:cNvSpPr>
          <p:nvPr>
            <p:ph type="sldNum" sz="quarter" idx="12"/>
          </p:nvPr>
        </p:nvSpPr>
        <p:spPr/>
        <p:txBody>
          <a:bodyPr/>
          <a:lstStyle/>
          <a:p>
            <a:r>
              <a:rPr lang="en-US" i="1" smtClean="0"/>
              <a:t>More Lessons from the Sky</a:t>
            </a:r>
            <a:r>
              <a:rPr lang="en-US" smtClean="0"/>
              <a:t>        </a:t>
            </a:r>
            <a:fld id="{4F9CACC9-E3DE-4225-8813-4235860FC062}" type="slidenum">
              <a:rPr lang="en-US" smtClean="0"/>
              <a:pPr/>
              <a:t>9</a:t>
            </a:fld>
            <a:endParaRPr lang="en-US" dirty="0"/>
          </a:p>
        </p:txBody>
      </p:sp>
      <p:sp>
        <p:nvSpPr>
          <p:cNvPr id="6" name="Title 5"/>
          <p:cNvSpPr>
            <a:spLocks noGrp="1"/>
          </p:cNvSpPr>
          <p:nvPr>
            <p:ph type="title"/>
          </p:nvPr>
        </p:nvSpPr>
        <p:spPr/>
        <p:txBody>
          <a:bodyPr/>
          <a:lstStyle/>
          <a:p>
            <a:r>
              <a:rPr lang="en-US" dirty="0" smtClean="0"/>
              <a:t>Standards Matched</a:t>
            </a:r>
            <a:endParaRPr lang="en-US" dirty="0"/>
          </a:p>
        </p:txBody>
      </p:sp>
      <p:sp>
        <p:nvSpPr>
          <p:cNvPr id="7" name="TextBox 6"/>
          <p:cNvSpPr txBox="1"/>
          <p:nvPr/>
        </p:nvSpPr>
        <p:spPr>
          <a:xfrm>
            <a:off x="5486400" y="3352800"/>
            <a:ext cx="3276600" cy="369332"/>
          </a:xfrm>
          <a:prstGeom prst="rect">
            <a:avLst/>
          </a:prstGeom>
          <a:noFill/>
        </p:spPr>
        <p:txBody>
          <a:bodyPr wrap="square" rtlCol="0">
            <a:spAutoFit/>
          </a:bodyPr>
          <a:lstStyle/>
          <a:p>
            <a:r>
              <a:rPr lang="en-US" b="1" i="1" dirty="0" smtClean="0">
                <a:solidFill>
                  <a:srgbClr val="FF0000"/>
                </a:solidFill>
              </a:rPr>
              <a:t>Includes INQUIRY standards</a:t>
            </a:r>
            <a:endParaRPr lang="en-US" b="1" i="1" dirty="0">
              <a:solidFill>
                <a:srgbClr val="FF0000"/>
              </a:solidFill>
            </a:endParaRPr>
          </a:p>
        </p:txBody>
      </p:sp>
      <p:sp>
        <p:nvSpPr>
          <p:cNvPr id="12" name="Up Arrow 11"/>
          <p:cNvSpPr/>
          <p:nvPr/>
        </p:nvSpPr>
        <p:spPr>
          <a:xfrm rot="17139398">
            <a:off x="4550469" y="2457613"/>
            <a:ext cx="411092" cy="1533174"/>
          </a:xfrm>
          <a:prstGeom prst="upArrow">
            <a:avLst>
              <a:gd name="adj1" fmla="val 50000"/>
              <a:gd name="adj2" fmla="val 4876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917</TotalTime>
  <Words>953</Words>
  <Application>Microsoft Office PowerPoint</Application>
  <PresentationFormat>On-screen Show (4:3)</PresentationFormat>
  <Paragraphs>236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MORE LESSONS from the SKY</vt:lpstr>
      <vt:lpstr>More Lessons from the Sky</vt:lpstr>
      <vt:lpstr>Lessons from the Sky</vt:lpstr>
      <vt:lpstr>MORE LESSONS from the SKY</vt:lpstr>
      <vt:lpstr>More Lessons from the Sky</vt:lpstr>
      <vt:lpstr>MORE LESSONS from the SKY</vt:lpstr>
      <vt:lpstr>Standards Matched</vt:lpstr>
      <vt:lpstr>Standards Matched</vt:lpstr>
      <vt:lpstr>Standards Matched</vt:lpstr>
      <vt:lpstr>Standards Matched</vt:lpstr>
      <vt:lpstr>Standards Matched</vt:lpstr>
      <vt:lpstr>Standards Matched</vt:lpstr>
      <vt:lpstr>Standards Matched</vt:lpstr>
      <vt:lpstr>Standards Matched - NGSS</vt:lpstr>
      <vt:lpstr>Standards Matched - NGSS</vt:lpstr>
      <vt:lpstr>Standards Matched - NGSS</vt:lpstr>
      <vt:lpstr>Standards Matched - NGSS</vt:lpstr>
      <vt:lpstr>Standards Matched - NGSS</vt:lpstr>
      <vt:lpstr>Web Access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LESSONS from the SKY</dc:title>
  <dc:creator>Paula</dc:creator>
  <cp:lastModifiedBy>Peter</cp:lastModifiedBy>
  <cp:revision>82</cp:revision>
  <dcterms:created xsi:type="dcterms:W3CDTF">2014-07-04T01:42:06Z</dcterms:created>
  <dcterms:modified xsi:type="dcterms:W3CDTF">2014-08-13T20:10:57Z</dcterms:modified>
</cp:coreProperties>
</file>